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1D_EE03DBC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06" r:id="rId3"/>
    <p:sldId id="285" r:id="rId4"/>
    <p:sldId id="286" r:id="rId5"/>
    <p:sldId id="357" r:id="rId6"/>
    <p:sldId id="349" r:id="rId7"/>
    <p:sldId id="350" r:id="rId8"/>
    <p:sldId id="305" r:id="rId9"/>
    <p:sldId id="359" r:id="rId10"/>
    <p:sldId id="348" r:id="rId11"/>
    <p:sldId id="365" r:id="rId12"/>
    <p:sldId id="292" r:id="rId13"/>
    <p:sldId id="309" r:id="rId14"/>
    <p:sldId id="351" r:id="rId15"/>
    <p:sldId id="352" r:id="rId16"/>
    <p:sldId id="361" r:id="rId17"/>
    <p:sldId id="362" r:id="rId18"/>
    <p:sldId id="296" r:id="rId19"/>
    <p:sldId id="360"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FCD466-44A2-5C85-E4C1-555A880C4653}" name="Wilken, Saskia" initials="WS" userId="Wilken, Saski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402"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1D_EE03DBC2.xml><?xml version="1.0" encoding="utf-8"?>
<p188:cmLst xmlns:a="http://schemas.openxmlformats.org/drawingml/2006/main" xmlns:r="http://schemas.openxmlformats.org/officeDocument/2006/relationships" xmlns:p188="http://schemas.microsoft.com/office/powerpoint/2018/8/main">
  <p188:cm id="{2E9277EE-505E-4C2D-9F60-081A82032940}" authorId="{35FCD466-44A2-5C85-E4C1-555A880C4653}" created="2022-10-06T12:45:25.326">
    <ac:deMkLst xmlns:ac="http://schemas.microsoft.com/office/drawing/2013/main/command">
      <pc:docMk xmlns:pc="http://schemas.microsoft.com/office/powerpoint/2013/main/command"/>
      <pc:sldMk xmlns:pc="http://schemas.microsoft.com/office/powerpoint/2013/main/command" cId="3993230274" sldId="285"/>
      <ac:picMk id="10" creationId="{55613EFC-E5F7-1149-2029-39155F50AB8D}"/>
    </ac:deMkLst>
    <p188:txBody>
      <a:bodyPr/>
      <a:lstStyle/>
      <a:p>
        <a:r>
          <a:rPr lang="de-DE"/>
          <a:t>Add a visual illustration of the error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21CF7-059E-4AAE-962C-1DCDDDC5EBDC}" type="datetimeFigureOut">
              <a:rPr lang="de-DE" smtClean="0"/>
              <a:t>14.10.2022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3C545-FC6D-41AA-B8FD-B1B176AC00A4}" type="slidenum">
              <a:rPr lang="de-DE" smtClean="0"/>
              <a:t>‹Nr.›</a:t>
            </a:fld>
            <a:endParaRPr lang="de-DE"/>
          </a:p>
        </p:txBody>
      </p:sp>
    </p:spTree>
    <p:extLst>
      <p:ext uri="{BB962C8B-B14F-4D97-AF65-F5344CB8AC3E}">
        <p14:creationId xmlns:p14="http://schemas.microsoft.com/office/powerpoint/2010/main" val="172402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77262-1637-5846-0DD8-784E696D30F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E17BB9B-57ED-D0DE-DE9C-0D051BDD5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E5E5964-B3D1-20EC-A2B8-0E6C66F3560E}"/>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5" name="Fußzeilenplatzhalter 4">
            <a:extLst>
              <a:ext uri="{FF2B5EF4-FFF2-40B4-BE49-F238E27FC236}">
                <a16:creationId xmlns:a16="http://schemas.microsoft.com/office/drawing/2014/main" id="{F8D23B03-CD66-0776-0D2E-2659C8B9774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CDBE44F-1E5D-881B-0401-E29BE6553DF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4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FC4AAE-139D-F0D4-B314-26BBD301396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DA56AC0-2172-53FE-E871-623808EE7D0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8A36B1-F76A-8E0E-D918-9AB0239BF6C8}"/>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5" name="Fußzeilenplatzhalter 4">
            <a:extLst>
              <a:ext uri="{FF2B5EF4-FFF2-40B4-BE49-F238E27FC236}">
                <a16:creationId xmlns:a16="http://schemas.microsoft.com/office/drawing/2014/main" id="{395FAC72-9052-FB27-34A3-AFD82EAB28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1B46B52-A004-4EA2-86CD-D4A8E36D8E5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69266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1A5ED9-7A82-DBA8-4B88-A1DE31CF045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E0863C0-1352-EB62-8047-E8B495DF792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F88AB26-100E-A571-E00B-2FCCED673F40}"/>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5" name="Fußzeilenplatzhalter 4">
            <a:extLst>
              <a:ext uri="{FF2B5EF4-FFF2-40B4-BE49-F238E27FC236}">
                <a16:creationId xmlns:a16="http://schemas.microsoft.com/office/drawing/2014/main" id="{364095C8-2721-43FC-EFBB-EB3B1F97241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B348AE-018D-A1E7-EC42-366918A4AFC9}"/>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58941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88149-9D2E-381A-C6B8-39FCD7D2610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77694C-3A19-D161-83DF-82EE23E6BCD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98F912-75B2-012D-3EB0-1EB466C14137}"/>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5" name="Fußzeilenplatzhalter 4">
            <a:extLst>
              <a:ext uri="{FF2B5EF4-FFF2-40B4-BE49-F238E27FC236}">
                <a16:creationId xmlns:a16="http://schemas.microsoft.com/office/drawing/2014/main" id="{17B119F1-F128-3CEB-D502-410B9EBE4EE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1001CD-F39F-0451-118B-3CB9B242B91F}"/>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3316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E1A19F-C495-278C-48F1-A5CEDAA2AAD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341FC8C-04F6-3839-FB75-439A0E339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559264D-D4BD-4EC1-2195-167F2C851703}"/>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5" name="Fußzeilenplatzhalter 4">
            <a:extLst>
              <a:ext uri="{FF2B5EF4-FFF2-40B4-BE49-F238E27FC236}">
                <a16:creationId xmlns:a16="http://schemas.microsoft.com/office/drawing/2014/main" id="{40B54476-416F-C574-5C2E-7B1DFC25BD0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F76343F-7B2F-EBC7-BCB7-F208FFCA69F2}"/>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19257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BADDE-A4D6-88D9-962E-33C5E048717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B8F27CC-EB64-3706-FCD3-089C390152A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87FD586-69EF-C2C2-9F71-5C2A653534C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F8F2278-E67A-0366-043D-C3F6CBEC9337}"/>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6" name="Fußzeilenplatzhalter 5">
            <a:extLst>
              <a:ext uri="{FF2B5EF4-FFF2-40B4-BE49-F238E27FC236}">
                <a16:creationId xmlns:a16="http://schemas.microsoft.com/office/drawing/2014/main" id="{AA6AE255-2BEA-FDEA-5223-A43C93E0CB9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925B72-7444-24AA-3CAB-D0910CA623C2}"/>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436593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CB559-F271-4EF1-6F3C-D41A40F6DC6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153BA1A-21B2-BF58-A32A-BA14BF521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4C61A57-478D-4F2E-D022-AED8B304EF2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B4D1028-E710-A1DC-F105-177367F2E3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82A0DD1-80C9-1B63-177E-75DF465E70F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A39FFC6-E567-142D-CC6C-D21E2DB12F0F}"/>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8" name="Fußzeilenplatzhalter 7">
            <a:extLst>
              <a:ext uri="{FF2B5EF4-FFF2-40B4-BE49-F238E27FC236}">
                <a16:creationId xmlns:a16="http://schemas.microsoft.com/office/drawing/2014/main" id="{9EF7C59A-A802-544A-EA36-43932D4F765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BBBC5DC-248B-78ED-E7F3-327DDE3BECFC}"/>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5160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16EE9-FD12-98AE-7394-789BCE86B37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A339F15-6258-1052-AF21-AD670E483EC4}"/>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4" name="Fußzeilenplatzhalter 3">
            <a:extLst>
              <a:ext uri="{FF2B5EF4-FFF2-40B4-BE49-F238E27FC236}">
                <a16:creationId xmlns:a16="http://schemas.microsoft.com/office/drawing/2014/main" id="{10A94E39-9A51-F179-EBB5-3DA26763F8F8}"/>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EEBD08D-7810-1068-8DEA-2C75881F7E36}"/>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224541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879DE8-804F-4704-5B23-B10DDC1F727E}"/>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3" name="Fußzeilenplatzhalter 2">
            <a:extLst>
              <a:ext uri="{FF2B5EF4-FFF2-40B4-BE49-F238E27FC236}">
                <a16:creationId xmlns:a16="http://schemas.microsoft.com/office/drawing/2014/main" id="{30A4840E-BCE6-458E-1A24-D1AA5C4160F4}"/>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2E1F80C-9897-966C-A483-71ED3FF546F1}"/>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404478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8F22F-0327-4573-C1CF-5FB1B78196A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5F18FEA-559B-3980-3036-D2B19829C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51964AB-A389-CBC1-B017-5FF4E81F2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AEA2A44-34C5-0344-C9FD-F6FFC079F039}"/>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6" name="Fußzeilenplatzhalter 5">
            <a:extLst>
              <a:ext uri="{FF2B5EF4-FFF2-40B4-BE49-F238E27FC236}">
                <a16:creationId xmlns:a16="http://schemas.microsoft.com/office/drawing/2014/main" id="{D3E3D349-4196-1496-22B7-29B2BA4E1FA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763896A-35CE-8B03-58FB-45FED84402FF}"/>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100878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5305A-4F4D-305E-EAD0-1B69EE84A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C09C840-36B6-4D78-8127-5A29D194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A464FB3-C07D-701A-8DC8-0A094040A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1B23978-EABC-95E0-2C25-66E0D6B5E737}"/>
              </a:ext>
            </a:extLst>
          </p:cNvPr>
          <p:cNvSpPr>
            <a:spLocks noGrp="1"/>
          </p:cNvSpPr>
          <p:nvPr>
            <p:ph type="dt" sz="half" idx="10"/>
          </p:nvPr>
        </p:nvSpPr>
        <p:spPr/>
        <p:txBody>
          <a:bodyPr/>
          <a:lstStyle/>
          <a:p>
            <a:fld id="{1B6A3414-D146-4C26-9870-EDAEBAFFD6B9}" type="datetimeFigureOut">
              <a:rPr lang="de-DE" smtClean="0"/>
              <a:t>14.10.2022</a:t>
            </a:fld>
            <a:endParaRPr lang="de-DE"/>
          </a:p>
        </p:txBody>
      </p:sp>
      <p:sp>
        <p:nvSpPr>
          <p:cNvPr id="6" name="Fußzeilenplatzhalter 5">
            <a:extLst>
              <a:ext uri="{FF2B5EF4-FFF2-40B4-BE49-F238E27FC236}">
                <a16:creationId xmlns:a16="http://schemas.microsoft.com/office/drawing/2014/main" id="{5DE6CA78-9EF7-2898-B5DC-C6C06B9D9A6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5FF8B81-9619-C8E0-00F8-062046144DD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510213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8714B36-2CB9-163B-DBD5-2B171762F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F66E630-F5B1-27DF-1A21-9A21B3F686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78DDEB9-292D-700E-B754-BAFB38AB9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3414-D146-4C26-9870-EDAEBAFFD6B9}" type="datetimeFigureOut">
              <a:rPr lang="de-DE" smtClean="0"/>
              <a:t>14.10.2022</a:t>
            </a:fld>
            <a:endParaRPr lang="de-DE"/>
          </a:p>
        </p:txBody>
      </p:sp>
      <p:sp>
        <p:nvSpPr>
          <p:cNvPr id="5" name="Fußzeilenplatzhalter 4">
            <a:extLst>
              <a:ext uri="{FF2B5EF4-FFF2-40B4-BE49-F238E27FC236}">
                <a16:creationId xmlns:a16="http://schemas.microsoft.com/office/drawing/2014/main" id="{77914313-1BF0-7A5F-1AA8-ABE162700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26FB8A9-0ABE-4261-EC77-6CA1073ED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D170E-8EF9-4107-A6EE-289705736707}" type="slidenum">
              <a:rPr lang="de-DE" smtClean="0"/>
              <a:t>‹Nr.›</a:t>
            </a:fld>
            <a:endParaRPr lang="de-DE"/>
          </a:p>
        </p:txBody>
      </p:sp>
    </p:spTree>
    <p:extLst>
      <p:ext uri="{BB962C8B-B14F-4D97-AF65-F5344CB8AC3E}">
        <p14:creationId xmlns:p14="http://schemas.microsoft.com/office/powerpoint/2010/main" val="292824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1D_EE03DBC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10554-554C-3D82-01AB-0ECD38BB2DF8}"/>
              </a:ext>
            </a:extLst>
          </p:cNvPr>
          <p:cNvSpPr>
            <a:spLocks noGrp="1"/>
          </p:cNvSpPr>
          <p:nvPr>
            <p:ph type="ctrTitle"/>
          </p:nvPr>
        </p:nvSpPr>
        <p:spPr/>
        <p:txBody>
          <a:bodyPr/>
          <a:lstStyle/>
          <a:p>
            <a:r>
              <a:rPr lang="de-DE" dirty="0" err="1"/>
              <a:t>Results</a:t>
            </a:r>
            <a:r>
              <a:rPr lang="de-DE" dirty="0"/>
              <a:t> Summary</a:t>
            </a:r>
          </a:p>
        </p:txBody>
      </p:sp>
      <p:sp>
        <p:nvSpPr>
          <p:cNvPr id="3" name="Untertitel 2">
            <a:extLst>
              <a:ext uri="{FF2B5EF4-FFF2-40B4-BE49-F238E27FC236}">
                <a16:creationId xmlns:a16="http://schemas.microsoft.com/office/drawing/2014/main" id="{BB4DE37C-7A79-3157-1C37-4D6DA31FAE6C}"/>
              </a:ext>
            </a:extLst>
          </p:cNvPr>
          <p:cNvSpPr>
            <a:spLocks noGrp="1"/>
          </p:cNvSpPr>
          <p:nvPr>
            <p:ph type="subTitle" idx="1"/>
          </p:nvPr>
        </p:nvSpPr>
        <p:spPr/>
        <p:txBody>
          <a:bodyPr>
            <a:normAutofit/>
          </a:bodyPr>
          <a:lstStyle/>
          <a:p>
            <a:endParaRPr lang="de-DE" dirty="0"/>
          </a:p>
        </p:txBody>
      </p:sp>
    </p:spTree>
    <p:extLst>
      <p:ext uri="{BB962C8B-B14F-4D97-AF65-F5344CB8AC3E}">
        <p14:creationId xmlns:p14="http://schemas.microsoft.com/office/powerpoint/2010/main" val="3340888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a:t>All Peaks,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73375"/>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E7F36998-B054-B34B-13DB-1267B8C6BCBE}"/>
              </a:ext>
            </a:extLst>
          </p:cNvPr>
          <p:cNvSpPr/>
          <p:nvPr/>
        </p:nvSpPr>
        <p:spPr>
          <a:xfrm>
            <a:off x="838200" y="5127496"/>
            <a:ext cx="544179" cy="12140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65192CF-D8B5-7745-E28A-5605911D52C3}"/>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cxnSp>
        <p:nvCxnSpPr>
          <p:cNvPr id="9" name="Gerader Verbinder 8">
            <a:extLst>
              <a:ext uri="{FF2B5EF4-FFF2-40B4-BE49-F238E27FC236}">
                <a16:creationId xmlns:a16="http://schemas.microsoft.com/office/drawing/2014/main" id="{44643E14-13D7-F8B2-7A34-012FCCEE3760}"/>
              </a:ext>
            </a:extLst>
          </p:cNvPr>
          <p:cNvCxnSpPr>
            <a:cxnSpLocks/>
            <a:endCxn id="10" idx="2"/>
          </p:cNvCxnSpPr>
          <p:nvPr/>
        </p:nvCxnSpPr>
        <p:spPr>
          <a:xfrm flipH="1" flipV="1">
            <a:off x="3615465" y="2485290"/>
            <a:ext cx="1884583" cy="866199"/>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9B848A9F-D4AF-B8E0-F44C-E222D00B944C}"/>
              </a:ext>
            </a:extLst>
          </p:cNvPr>
          <p:cNvSpPr/>
          <p:nvPr/>
        </p:nvSpPr>
        <p:spPr>
          <a:xfrm>
            <a:off x="3063812" y="2025790"/>
            <a:ext cx="1103306" cy="45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Pursuit</a:t>
            </a:r>
            <a:r>
              <a:rPr lang="de-DE" sz="1200" dirty="0">
                <a:solidFill>
                  <a:schemeClr val="tx1"/>
                </a:solidFill>
              </a:rPr>
              <a:t> Peak</a:t>
            </a:r>
          </a:p>
        </p:txBody>
      </p:sp>
      <p:cxnSp>
        <p:nvCxnSpPr>
          <p:cNvPr id="12" name="Gerader Verbinder 11">
            <a:extLst>
              <a:ext uri="{FF2B5EF4-FFF2-40B4-BE49-F238E27FC236}">
                <a16:creationId xmlns:a16="http://schemas.microsoft.com/office/drawing/2014/main" id="{56D01DA3-09E8-D55A-CADA-47A56E2FA4DA}"/>
              </a:ext>
            </a:extLst>
          </p:cNvPr>
          <p:cNvCxnSpPr>
            <a:cxnSpLocks/>
            <a:endCxn id="13" idx="2"/>
          </p:cNvCxnSpPr>
          <p:nvPr/>
        </p:nvCxnSpPr>
        <p:spPr>
          <a:xfrm flipV="1">
            <a:off x="3150524" y="3506511"/>
            <a:ext cx="291446" cy="1285776"/>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743C35F8-BE4E-D0A7-3675-41D649CD5657}"/>
              </a:ext>
            </a:extLst>
          </p:cNvPr>
          <p:cNvSpPr/>
          <p:nvPr/>
        </p:nvSpPr>
        <p:spPr>
          <a:xfrm>
            <a:off x="2890317" y="3047011"/>
            <a:ext cx="1103306" cy="45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Trajectory</a:t>
            </a:r>
            <a:r>
              <a:rPr lang="de-DE" sz="1200" dirty="0">
                <a:solidFill>
                  <a:schemeClr val="tx1"/>
                </a:solidFill>
              </a:rPr>
              <a:t> Peak</a:t>
            </a:r>
          </a:p>
        </p:txBody>
      </p:sp>
      <p:sp>
        <p:nvSpPr>
          <p:cNvPr id="15" name="Rechteck 14">
            <a:extLst>
              <a:ext uri="{FF2B5EF4-FFF2-40B4-BE49-F238E27FC236}">
                <a16:creationId xmlns:a16="http://schemas.microsoft.com/office/drawing/2014/main" id="{09974A58-C2F5-F62D-B8FF-BB592ECE60B9}"/>
              </a:ext>
            </a:extLst>
          </p:cNvPr>
          <p:cNvSpPr/>
          <p:nvPr/>
        </p:nvSpPr>
        <p:spPr>
          <a:xfrm>
            <a:off x="8962030" y="4104515"/>
            <a:ext cx="1376151" cy="12140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Cluster-Test: Bereich, in dem ERP nicht signifikant unterschiedlich von 0 ist.</a:t>
            </a:r>
          </a:p>
        </p:txBody>
      </p:sp>
      <p:cxnSp>
        <p:nvCxnSpPr>
          <p:cNvPr id="16" name="Gerader Verbinder 15">
            <a:extLst>
              <a:ext uri="{FF2B5EF4-FFF2-40B4-BE49-F238E27FC236}">
                <a16:creationId xmlns:a16="http://schemas.microsoft.com/office/drawing/2014/main" id="{B038A405-C773-0307-8C62-F33D4A86EA0D}"/>
              </a:ext>
            </a:extLst>
          </p:cNvPr>
          <p:cNvCxnSpPr>
            <a:cxnSpLocks/>
            <a:stCxn id="15" idx="2"/>
          </p:cNvCxnSpPr>
          <p:nvPr/>
        </p:nvCxnSpPr>
        <p:spPr>
          <a:xfrm flipH="1">
            <a:off x="7813964" y="5318565"/>
            <a:ext cx="1836142" cy="366060"/>
          </a:xfrm>
          <a:prstGeom prst="line">
            <a:avLst/>
          </a:prstGeom>
          <a:ln w="349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Rechteck 19">
            <a:extLst>
              <a:ext uri="{FF2B5EF4-FFF2-40B4-BE49-F238E27FC236}">
                <a16:creationId xmlns:a16="http://schemas.microsoft.com/office/drawing/2014/main" id="{D88329CB-6465-4DF4-3967-FF0F0D662E3B}"/>
              </a:ext>
            </a:extLst>
          </p:cNvPr>
          <p:cNvSpPr/>
          <p:nvPr/>
        </p:nvSpPr>
        <p:spPr>
          <a:xfrm>
            <a:off x="2065321" y="5802202"/>
            <a:ext cx="1376151" cy="5941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Average ERP der Trials</a:t>
            </a:r>
          </a:p>
        </p:txBody>
      </p:sp>
      <p:cxnSp>
        <p:nvCxnSpPr>
          <p:cNvPr id="21" name="Gerader Verbinder 20">
            <a:extLst>
              <a:ext uri="{FF2B5EF4-FFF2-40B4-BE49-F238E27FC236}">
                <a16:creationId xmlns:a16="http://schemas.microsoft.com/office/drawing/2014/main" id="{A6CAD409-1557-D03A-57D2-BD3C96DE2AF8}"/>
              </a:ext>
            </a:extLst>
          </p:cNvPr>
          <p:cNvCxnSpPr>
            <a:cxnSpLocks/>
            <a:endCxn id="20" idx="3"/>
          </p:cNvCxnSpPr>
          <p:nvPr/>
        </p:nvCxnSpPr>
        <p:spPr>
          <a:xfrm flipH="1">
            <a:off x="3441472" y="5631976"/>
            <a:ext cx="1758139" cy="467308"/>
          </a:xfrm>
          <a:prstGeom prst="line">
            <a:avLst/>
          </a:prstGeom>
          <a:ln w="349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889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a:t>All Peaks,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73375"/>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Rechteck 6">
            <a:extLst>
              <a:ext uri="{FF2B5EF4-FFF2-40B4-BE49-F238E27FC236}">
                <a16:creationId xmlns:a16="http://schemas.microsoft.com/office/drawing/2014/main" id="{D65192CF-D8B5-7745-E28A-5605911D52C3}"/>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126121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err="1"/>
              <a:t>Topoplot</a:t>
            </a:r>
            <a:r>
              <a:rPr lang="de-DE" sz="2600" b="1" dirty="0"/>
              <a:t> after CSD and </a:t>
            </a:r>
            <a:r>
              <a:rPr lang="de-DE" sz="2600" b="1" dirty="0" err="1"/>
              <a:t>normalization</a:t>
            </a:r>
            <a:r>
              <a:rPr lang="de-DE" sz="2600" b="1" dirty="0"/>
              <a:t> &amp; </a:t>
            </a:r>
            <a:r>
              <a:rPr lang="de-DE" sz="2600" b="1" dirty="0" err="1"/>
              <a:t>weighting</a:t>
            </a:r>
            <a:r>
              <a:rPr lang="de-DE" sz="2600" b="1" dirty="0"/>
              <a:t> (visible - </a:t>
            </a:r>
            <a:r>
              <a:rPr lang="de-DE" sz="2600" b="1" dirty="0" err="1"/>
              <a:t>occluded</a:t>
            </a:r>
            <a:r>
              <a:rPr lang="de-DE" sz="2600" b="1" dirty="0"/>
              <a:t>)</a:t>
            </a:r>
          </a:p>
        </p:txBody>
      </p:sp>
      <p:sp>
        <p:nvSpPr>
          <p:cNvPr id="3" name="Rechteck 2">
            <a:extLst>
              <a:ext uri="{FF2B5EF4-FFF2-40B4-BE49-F238E27FC236}">
                <a16:creationId xmlns:a16="http://schemas.microsoft.com/office/drawing/2014/main" id="{8F63AB01-5333-520B-5302-B4685A0E184B}"/>
              </a:ext>
            </a:extLst>
          </p:cNvPr>
          <p:cNvSpPr/>
          <p:nvPr/>
        </p:nvSpPr>
        <p:spPr>
          <a:xfrm>
            <a:off x="348272" y="717874"/>
            <a:ext cx="10538091"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8748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300251" y="1536845"/>
            <a:ext cx="11227559" cy="48806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3514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D5AC0043-E0E3-A299-4DDB-37951A82D398}"/>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933696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82050" y="1196121"/>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186789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311082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224279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err="1"/>
              <a:t>Topoplot</a:t>
            </a:r>
            <a:r>
              <a:rPr lang="de-DE" sz="2600" b="1" dirty="0"/>
              <a:t> after CSD and </a:t>
            </a:r>
            <a:r>
              <a:rPr lang="de-DE" sz="2600" b="1" dirty="0" err="1"/>
              <a:t>normalization</a:t>
            </a:r>
            <a:r>
              <a:rPr lang="de-DE" sz="2600" b="1" dirty="0"/>
              <a:t> &amp; </a:t>
            </a:r>
            <a:r>
              <a:rPr lang="de-DE" sz="2600" b="1" dirty="0" err="1"/>
              <a:t>weighting</a:t>
            </a:r>
            <a:r>
              <a:rPr lang="de-DE" sz="2600" b="1" dirty="0"/>
              <a:t> (</a:t>
            </a:r>
            <a:r>
              <a:rPr lang="de-DE" sz="2600" b="1" dirty="0" err="1"/>
              <a:t>constant</a:t>
            </a:r>
            <a:r>
              <a:rPr lang="de-DE" sz="2600" b="1" dirty="0"/>
              <a:t> – random1)</a:t>
            </a:r>
          </a:p>
        </p:txBody>
      </p:sp>
      <p:sp>
        <p:nvSpPr>
          <p:cNvPr id="3" name="Rechteck 2">
            <a:extLst>
              <a:ext uri="{FF2B5EF4-FFF2-40B4-BE49-F238E27FC236}">
                <a16:creationId xmlns:a16="http://schemas.microsoft.com/office/drawing/2014/main" id="{8F63AB01-5333-520B-5302-B4685A0E184B}"/>
              </a:ext>
            </a:extLst>
          </p:cNvPr>
          <p:cNvSpPr/>
          <p:nvPr/>
        </p:nvSpPr>
        <p:spPr>
          <a:xfrm>
            <a:off x="330076" y="731521"/>
            <a:ext cx="10410712"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6316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All </a:t>
            </a:r>
            <a:r>
              <a:rPr lang="de-DE" sz="2800" dirty="0" err="1"/>
              <a:t>central</a:t>
            </a:r>
            <a:r>
              <a:rPr lang="de-DE" sz="2800" dirty="0"/>
              <a:t> </a:t>
            </a:r>
            <a:r>
              <a:rPr lang="de-DE" sz="2800" dirty="0" err="1"/>
              <a:t>electrodes</a:t>
            </a:r>
            <a:r>
              <a:rPr lang="de-DE" sz="2800" dirty="0"/>
              <a:t> </a:t>
            </a:r>
            <a:r>
              <a:rPr lang="de-DE" sz="2800" dirty="0" err="1"/>
              <a:t>averaged</a:t>
            </a:r>
            <a:r>
              <a:rPr lang="de-DE" sz="2800" dirty="0"/>
              <a:t> </a:t>
            </a:r>
            <a:r>
              <a:rPr lang="de-DE" sz="2800" dirty="0" err="1"/>
              <a:t>together</a:t>
            </a:r>
            <a:r>
              <a:rPr lang="de-DE" sz="2800" dirty="0"/>
              <a:t> </a:t>
            </a:r>
            <a:r>
              <a:rPr lang="de-DE" sz="2800" dirty="0" err="1"/>
              <a:t>for</a:t>
            </a:r>
            <a:r>
              <a:rPr lang="de-DE" sz="2800" dirty="0"/>
              <a:t> </a:t>
            </a:r>
            <a:r>
              <a:rPr lang="de-DE" sz="2800" dirty="0" err="1"/>
              <a:t>constant</a:t>
            </a:r>
            <a:r>
              <a:rPr lang="de-DE" sz="2800" dirty="0"/>
              <a:t> </a:t>
            </a:r>
            <a:r>
              <a:rPr lang="de-DE" sz="2800" dirty="0" err="1"/>
              <a:t>random</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492951" y="1672417"/>
            <a:ext cx="10825592"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9670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33631" y="-303000"/>
            <a:ext cx="4372746" cy="1325563"/>
          </a:xfrm>
        </p:spPr>
        <p:txBody>
          <a:bodyPr>
            <a:normAutofit/>
          </a:bodyPr>
          <a:lstStyle/>
          <a:p>
            <a:r>
              <a:rPr lang="de-DE" sz="2600" dirty="0"/>
              <a:t>CBPT Settings</a:t>
            </a:r>
          </a:p>
        </p:txBody>
      </p:sp>
      <p:sp>
        <p:nvSpPr>
          <p:cNvPr id="3" name="Titel 1">
            <a:extLst>
              <a:ext uri="{FF2B5EF4-FFF2-40B4-BE49-F238E27FC236}">
                <a16:creationId xmlns:a16="http://schemas.microsoft.com/office/drawing/2014/main" id="{D4A0C636-F406-010B-E2AA-EA66E6D6AC8B}"/>
              </a:ext>
            </a:extLst>
          </p:cNvPr>
          <p:cNvSpPr txBox="1">
            <a:spLocks/>
          </p:cNvSpPr>
          <p:nvPr/>
        </p:nvSpPr>
        <p:spPr>
          <a:xfrm>
            <a:off x="5141145" y="-301744"/>
            <a:ext cx="43727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600" dirty="0"/>
              <a:t>CSD Settings</a:t>
            </a:r>
          </a:p>
        </p:txBody>
      </p:sp>
      <p:sp>
        <p:nvSpPr>
          <p:cNvPr id="5" name="Textfeld 4">
            <a:extLst>
              <a:ext uri="{FF2B5EF4-FFF2-40B4-BE49-F238E27FC236}">
                <a16:creationId xmlns:a16="http://schemas.microsoft.com/office/drawing/2014/main" id="{66C0ECBB-1E4F-EDC0-7708-DF74F4476247}"/>
              </a:ext>
            </a:extLst>
          </p:cNvPr>
          <p:cNvSpPr txBox="1"/>
          <p:nvPr/>
        </p:nvSpPr>
        <p:spPr>
          <a:xfrm>
            <a:off x="5286233" y="1022563"/>
            <a:ext cx="5563737" cy="369332"/>
          </a:xfrm>
          <a:prstGeom prst="rect">
            <a:avLst/>
          </a:prstGeom>
          <a:noFill/>
        </p:spPr>
        <p:txBody>
          <a:bodyPr wrap="square" rtlCol="0">
            <a:spAutoFit/>
          </a:bodyPr>
          <a:lstStyle/>
          <a:p>
            <a:r>
              <a:rPr lang="de-DE" dirty="0"/>
              <a:t>All </a:t>
            </a:r>
            <a:r>
              <a:rPr lang="de-DE" dirty="0" err="1"/>
              <a:t>default</a:t>
            </a:r>
            <a:r>
              <a:rPr lang="de-DE" dirty="0"/>
              <a:t>, CSD </a:t>
            </a:r>
            <a:r>
              <a:rPr lang="de-DE" dirty="0" err="1"/>
              <a:t>toolbox</a:t>
            </a:r>
            <a:r>
              <a:rPr lang="de-DE" dirty="0"/>
              <a:t>. </a:t>
            </a:r>
          </a:p>
        </p:txBody>
      </p:sp>
      <p:pic>
        <p:nvPicPr>
          <p:cNvPr id="7" name="Grafik 6">
            <a:extLst>
              <a:ext uri="{FF2B5EF4-FFF2-40B4-BE49-F238E27FC236}">
                <a16:creationId xmlns:a16="http://schemas.microsoft.com/office/drawing/2014/main" id="{C1B69A78-38AE-F7EC-CB19-98DEA360E813}"/>
              </a:ext>
            </a:extLst>
          </p:cNvPr>
          <p:cNvPicPr>
            <a:picLocks noChangeAspect="1"/>
          </p:cNvPicPr>
          <p:nvPr/>
        </p:nvPicPr>
        <p:blipFill>
          <a:blip r:embed="rId2"/>
          <a:stretch>
            <a:fillRect/>
          </a:stretch>
        </p:blipFill>
        <p:spPr>
          <a:xfrm>
            <a:off x="1047078" y="1022563"/>
            <a:ext cx="3476650" cy="4743485"/>
          </a:xfrm>
          <a:prstGeom prst="rect">
            <a:avLst/>
          </a:prstGeom>
        </p:spPr>
      </p:pic>
    </p:spTree>
    <p:extLst>
      <p:ext uri="{BB962C8B-B14F-4D97-AF65-F5344CB8AC3E}">
        <p14:creationId xmlns:p14="http://schemas.microsoft.com/office/powerpoint/2010/main" val="66923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Distribution </a:t>
            </a:r>
            <a:r>
              <a:rPr lang="de-DE" sz="2000" dirty="0" err="1"/>
              <a:t>of</a:t>
            </a:r>
            <a:r>
              <a:rPr lang="de-DE" sz="2000" dirty="0"/>
              <a:t> </a:t>
            </a:r>
            <a:r>
              <a:rPr lang="de-DE" sz="2000" dirty="0" err="1"/>
              <a:t>Pursuit</a:t>
            </a:r>
            <a:r>
              <a:rPr lang="de-DE" sz="2000" dirty="0"/>
              <a:t> Peak </a:t>
            </a:r>
            <a:r>
              <a:rPr lang="de-DE" sz="2000" dirty="0" err="1"/>
              <a:t>Latencies</a:t>
            </a:r>
            <a:r>
              <a:rPr lang="de-DE" sz="2000" dirty="0"/>
              <a:t> – </a:t>
            </a:r>
            <a:r>
              <a:rPr lang="de-DE" sz="2000" dirty="0" err="1"/>
              <a:t>raw</a:t>
            </a:r>
            <a:r>
              <a:rPr lang="de-DE" sz="2000" dirty="0"/>
              <a:t> and </a:t>
            </a:r>
            <a:r>
              <a:rPr lang="de-DE" sz="2000" dirty="0" err="1"/>
              <a:t>normalized</a:t>
            </a:r>
            <a:r>
              <a:rPr lang="de-DE" sz="2000" dirty="0"/>
              <a:t> </a:t>
            </a:r>
            <a:r>
              <a:rPr lang="de-DE" sz="2000" dirty="0" err="1"/>
              <a:t>for</a:t>
            </a:r>
            <a:r>
              <a:rPr lang="de-DE" sz="2000" dirty="0"/>
              <a:t> </a:t>
            </a:r>
            <a:r>
              <a:rPr lang="de-DE" sz="2000" dirty="0" err="1"/>
              <a:t>each</a:t>
            </a:r>
            <a:r>
              <a:rPr lang="de-DE" sz="2000" dirty="0"/>
              <a:t> </a:t>
            </a:r>
            <a:r>
              <a:rPr lang="de-DE" sz="2000" dirty="0" err="1"/>
              <a:t>subject</a:t>
            </a:r>
            <a:endParaRPr lang="de-DE" sz="2000" dirty="0"/>
          </a:p>
        </p:txBody>
      </p:sp>
      <p:sp>
        <p:nvSpPr>
          <p:cNvPr id="4" name="Inhaltsplatzhalter 3">
            <a:extLst>
              <a:ext uri="{FF2B5EF4-FFF2-40B4-BE49-F238E27FC236}">
                <a16:creationId xmlns:a16="http://schemas.microsoft.com/office/drawing/2014/main" id="{FBC960E2-155F-C1FB-A1E7-A21E7CF2687D}"/>
              </a:ext>
            </a:extLst>
          </p:cNvPr>
          <p:cNvSpPr>
            <a:spLocks noGrp="1"/>
          </p:cNvSpPr>
          <p:nvPr>
            <p:ph idx="1"/>
          </p:nvPr>
        </p:nvSpPr>
        <p:spPr>
          <a:xfrm>
            <a:off x="-80748" y="1303050"/>
            <a:ext cx="2546444" cy="4351338"/>
          </a:xfrm>
        </p:spPr>
        <p:txBody>
          <a:bodyPr>
            <a:normAutofit fontScale="62500" lnSpcReduction="20000"/>
          </a:bodyPr>
          <a:lstStyle/>
          <a:p>
            <a:r>
              <a:rPr lang="en-US" dirty="0"/>
              <a:t>criteria:</a:t>
            </a:r>
          </a:p>
          <a:p>
            <a:pPr lvl="1"/>
            <a:r>
              <a:rPr lang="en-US" dirty="0"/>
              <a:t>pursuit peak with prominence = 0.05</a:t>
            </a:r>
          </a:p>
          <a:p>
            <a:pPr lvl="1"/>
            <a:r>
              <a:rPr lang="en-US" dirty="0"/>
              <a:t>a pursuit peak must follow the trajectory peak in the same epoch</a:t>
            </a:r>
          </a:p>
          <a:p>
            <a:pPr lvl="1"/>
            <a:r>
              <a:rPr lang="en-US" dirty="0"/>
              <a:t>pursuit and trajectory peaks must go in the same direction (up or down)</a:t>
            </a:r>
          </a:p>
          <a:p>
            <a:pPr lvl="1"/>
            <a:r>
              <a:rPr lang="en-US" dirty="0"/>
              <a:t>pursuit peak latency is between 80 and 300 </a:t>
            </a:r>
            <a:r>
              <a:rPr lang="en-US" dirty="0" err="1"/>
              <a:t>ms.</a:t>
            </a:r>
            <a:r>
              <a:rPr lang="en-US" dirty="0"/>
              <a:t> (reflex threshold to average </a:t>
            </a:r>
            <a:r>
              <a:rPr lang="en-US" dirty="0" err="1"/>
              <a:t>lat</a:t>
            </a:r>
            <a:r>
              <a:rPr lang="en-US" dirty="0"/>
              <a:t> between trajectory peaks </a:t>
            </a:r>
          </a:p>
          <a:p>
            <a:pPr lvl="1"/>
            <a:r>
              <a:rPr lang="en-US" dirty="0"/>
              <a:t>central peak of the epoch is not in the first half a second of a trial</a:t>
            </a:r>
          </a:p>
          <a:p>
            <a:pPr lvl="1"/>
            <a:r>
              <a:rPr lang="en-US" dirty="0"/>
              <a:t>34913 peak latencies</a:t>
            </a:r>
          </a:p>
        </p:txBody>
      </p:sp>
      <p:pic>
        <p:nvPicPr>
          <p:cNvPr id="10" name="Grafik 9">
            <a:extLst>
              <a:ext uri="{FF2B5EF4-FFF2-40B4-BE49-F238E27FC236}">
                <a16:creationId xmlns:a16="http://schemas.microsoft.com/office/drawing/2014/main" id="{55613EFC-E5F7-1149-2029-39155F50AB8D}"/>
              </a:ext>
            </a:extLst>
          </p:cNvPr>
          <p:cNvPicPr>
            <a:picLocks noChangeAspect="1"/>
          </p:cNvPicPr>
          <p:nvPr/>
        </p:nvPicPr>
        <p:blipFill>
          <a:blip r:embed="rId3"/>
          <a:stretch>
            <a:fillRect/>
          </a:stretch>
        </p:blipFill>
        <p:spPr>
          <a:xfrm>
            <a:off x="2782299" y="1112454"/>
            <a:ext cx="5094057" cy="5118785"/>
          </a:xfrm>
          <a:prstGeom prst="rect">
            <a:avLst/>
          </a:prstGeom>
        </p:spPr>
      </p:pic>
      <p:pic>
        <p:nvPicPr>
          <p:cNvPr id="15" name="Grafik 14">
            <a:extLst>
              <a:ext uri="{FF2B5EF4-FFF2-40B4-BE49-F238E27FC236}">
                <a16:creationId xmlns:a16="http://schemas.microsoft.com/office/drawing/2014/main" id="{F5FCE76D-4AAB-0148-23B2-6E7EF1DC1F1E}"/>
              </a:ext>
            </a:extLst>
          </p:cNvPr>
          <p:cNvPicPr>
            <a:picLocks noChangeAspect="1"/>
          </p:cNvPicPr>
          <p:nvPr/>
        </p:nvPicPr>
        <p:blipFill>
          <a:blip r:embed="rId4"/>
          <a:stretch>
            <a:fillRect/>
          </a:stretch>
        </p:blipFill>
        <p:spPr>
          <a:xfrm>
            <a:off x="7788012" y="2360006"/>
            <a:ext cx="4140376" cy="2303478"/>
          </a:xfrm>
          <a:prstGeom prst="rect">
            <a:avLst/>
          </a:prstGeom>
        </p:spPr>
      </p:pic>
      <p:sp>
        <p:nvSpPr>
          <p:cNvPr id="16" name="Geschweifte Klammer links 15">
            <a:extLst>
              <a:ext uri="{FF2B5EF4-FFF2-40B4-BE49-F238E27FC236}">
                <a16:creationId xmlns:a16="http://schemas.microsoft.com/office/drawing/2014/main" id="{D215849B-07A4-2F05-BD29-E750DB7C8ADC}"/>
              </a:ext>
            </a:extLst>
          </p:cNvPr>
          <p:cNvSpPr/>
          <p:nvPr/>
        </p:nvSpPr>
        <p:spPr>
          <a:xfrm rot="5400000">
            <a:off x="9390040" y="2140493"/>
            <a:ext cx="380112" cy="262597"/>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Textfeld 16">
            <a:extLst>
              <a:ext uri="{FF2B5EF4-FFF2-40B4-BE49-F238E27FC236}">
                <a16:creationId xmlns:a16="http://schemas.microsoft.com/office/drawing/2014/main" id="{798D04AD-2C0E-0491-94DF-07674E9244B2}"/>
              </a:ext>
            </a:extLst>
          </p:cNvPr>
          <p:cNvSpPr txBox="1"/>
          <p:nvPr/>
        </p:nvSpPr>
        <p:spPr>
          <a:xfrm>
            <a:off x="8832164" y="1712403"/>
            <a:ext cx="1758461" cy="369332"/>
          </a:xfrm>
          <a:prstGeom prst="rect">
            <a:avLst/>
          </a:prstGeom>
          <a:noFill/>
        </p:spPr>
        <p:txBody>
          <a:bodyPr wrap="square" rtlCol="0">
            <a:spAutoFit/>
          </a:bodyPr>
          <a:lstStyle/>
          <a:p>
            <a:r>
              <a:rPr lang="de-DE" dirty="0" err="1">
                <a:solidFill>
                  <a:schemeClr val="accent5"/>
                </a:solidFill>
              </a:rPr>
              <a:t>Pursuit</a:t>
            </a:r>
            <a:r>
              <a:rPr lang="de-DE" dirty="0">
                <a:solidFill>
                  <a:schemeClr val="accent5"/>
                </a:solidFill>
              </a:rPr>
              <a:t> </a:t>
            </a:r>
            <a:r>
              <a:rPr lang="de-DE" dirty="0" err="1">
                <a:solidFill>
                  <a:schemeClr val="accent5"/>
                </a:solidFill>
              </a:rPr>
              <a:t>latency</a:t>
            </a:r>
            <a:endParaRPr lang="de-DE" dirty="0">
              <a:solidFill>
                <a:schemeClr val="accent5"/>
              </a:solidFill>
            </a:endParaRPr>
          </a:p>
        </p:txBody>
      </p:sp>
      <p:sp>
        <p:nvSpPr>
          <p:cNvPr id="18" name="Geschweifte Klammer links 17">
            <a:extLst>
              <a:ext uri="{FF2B5EF4-FFF2-40B4-BE49-F238E27FC236}">
                <a16:creationId xmlns:a16="http://schemas.microsoft.com/office/drawing/2014/main" id="{8301CDB2-85FD-4D07-AFC0-FED63C99CDAE}"/>
              </a:ext>
            </a:extLst>
          </p:cNvPr>
          <p:cNvSpPr/>
          <p:nvPr/>
        </p:nvSpPr>
        <p:spPr>
          <a:xfrm rot="5400000">
            <a:off x="7631431" y="2586302"/>
            <a:ext cx="1478084" cy="306750"/>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Geschweifte Klammer links 18">
            <a:extLst>
              <a:ext uri="{FF2B5EF4-FFF2-40B4-BE49-F238E27FC236}">
                <a16:creationId xmlns:a16="http://schemas.microsoft.com/office/drawing/2014/main" id="{1D736818-3731-78F0-5CF0-1354E3F4CCE9}"/>
              </a:ext>
            </a:extLst>
          </p:cNvPr>
          <p:cNvSpPr/>
          <p:nvPr/>
        </p:nvSpPr>
        <p:spPr>
          <a:xfrm rot="5400000">
            <a:off x="7758354" y="2912040"/>
            <a:ext cx="2132772" cy="277443"/>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 name="Geschweifte Klammer links 20">
            <a:extLst>
              <a:ext uri="{FF2B5EF4-FFF2-40B4-BE49-F238E27FC236}">
                <a16:creationId xmlns:a16="http://schemas.microsoft.com/office/drawing/2014/main" id="{C4C73565-EE3C-658B-D7BD-07305F42280E}"/>
              </a:ext>
            </a:extLst>
          </p:cNvPr>
          <p:cNvSpPr/>
          <p:nvPr/>
        </p:nvSpPr>
        <p:spPr>
          <a:xfrm rot="5400000">
            <a:off x="9963854" y="3035189"/>
            <a:ext cx="2132772" cy="225864"/>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Geschweifte Klammer links 21">
            <a:extLst>
              <a:ext uri="{FF2B5EF4-FFF2-40B4-BE49-F238E27FC236}">
                <a16:creationId xmlns:a16="http://schemas.microsoft.com/office/drawing/2014/main" id="{E2C55E9D-C9F8-CFF9-38DB-2EE8502ECCAF}"/>
              </a:ext>
            </a:extLst>
          </p:cNvPr>
          <p:cNvSpPr/>
          <p:nvPr/>
        </p:nvSpPr>
        <p:spPr>
          <a:xfrm rot="5400000">
            <a:off x="11213463" y="2298846"/>
            <a:ext cx="822284" cy="225864"/>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Textfeld 23">
            <a:extLst>
              <a:ext uri="{FF2B5EF4-FFF2-40B4-BE49-F238E27FC236}">
                <a16:creationId xmlns:a16="http://schemas.microsoft.com/office/drawing/2014/main" id="{653FC81A-B017-54BC-64CF-BFA2EA106753}"/>
              </a:ext>
            </a:extLst>
          </p:cNvPr>
          <p:cNvSpPr txBox="1"/>
          <p:nvPr/>
        </p:nvSpPr>
        <p:spPr>
          <a:xfrm>
            <a:off x="5304698" y="6176963"/>
            <a:ext cx="738187" cy="369332"/>
          </a:xfrm>
          <a:prstGeom prst="rect">
            <a:avLst/>
          </a:prstGeom>
          <a:noFill/>
        </p:spPr>
        <p:txBody>
          <a:bodyPr wrap="square" rtlCol="0">
            <a:spAutoFit/>
          </a:bodyPr>
          <a:lstStyle/>
          <a:p>
            <a:r>
              <a:rPr lang="de-DE" dirty="0" err="1"/>
              <a:t>ms</a:t>
            </a:r>
            <a:endParaRPr lang="de-DE" dirty="0"/>
          </a:p>
        </p:txBody>
      </p:sp>
    </p:spTree>
    <p:extLst>
      <p:ext uri="{BB962C8B-B14F-4D97-AF65-F5344CB8AC3E}">
        <p14:creationId xmlns:p14="http://schemas.microsoft.com/office/powerpoint/2010/main" val="3993230274"/>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Distribution </a:t>
            </a:r>
            <a:r>
              <a:rPr lang="de-DE" sz="2000" dirty="0" err="1"/>
              <a:t>of</a:t>
            </a:r>
            <a:r>
              <a:rPr lang="de-DE" sz="2000" dirty="0"/>
              <a:t> </a:t>
            </a:r>
            <a:r>
              <a:rPr lang="de-DE" sz="2000" dirty="0" err="1"/>
              <a:t>Epoch</a:t>
            </a:r>
            <a:r>
              <a:rPr lang="de-DE" sz="2000" dirty="0"/>
              <a:t> Error– </a:t>
            </a:r>
            <a:r>
              <a:rPr lang="de-DE" sz="2000" dirty="0" err="1"/>
              <a:t>raw</a:t>
            </a:r>
            <a:r>
              <a:rPr lang="de-DE" sz="2000" dirty="0"/>
              <a:t> and </a:t>
            </a:r>
            <a:r>
              <a:rPr lang="de-DE" sz="2000" dirty="0" err="1"/>
              <a:t>normalized</a:t>
            </a:r>
            <a:r>
              <a:rPr lang="de-DE" sz="2000" dirty="0"/>
              <a:t> </a:t>
            </a:r>
            <a:r>
              <a:rPr lang="de-DE" sz="2000" dirty="0" err="1"/>
              <a:t>for</a:t>
            </a:r>
            <a:r>
              <a:rPr lang="de-DE" sz="2000" dirty="0"/>
              <a:t> </a:t>
            </a:r>
            <a:r>
              <a:rPr lang="de-DE" sz="2000" dirty="0" err="1"/>
              <a:t>each</a:t>
            </a:r>
            <a:r>
              <a:rPr lang="de-DE" sz="2000" dirty="0"/>
              <a:t> </a:t>
            </a:r>
            <a:r>
              <a:rPr lang="de-DE" sz="2000" dirty="0" err="1"/>
              <a:t>subject</a:t>
            </a:r>
            <a:endParaRPr lang="de-DE" sz="2000" dirty="0"/>
          </a:p>
        </p:txBody>
      </p:sp>
      <p:sp>
        <p:nvSpPr>
          <p:cNvPr id="4" name="Inhaltsplatzhalter 3">
            <a:extLst>
              <a:ext uri="{FF2B5EF4-FFF2-40B4-BE49-F238E27FC236}">
                <a16:creationId xmlns:a16="http://schemas.microsoft.com/office/drawing/2014/main" id="{FBC960E2-155F-C1FB-A1E7-A21E7CF2687D}"/>
              </a:ext>
            </a:extLst>
          </p:cNvPr>
          <p:cNvSpPr>
            <a:spLocks noGrp="1"/>
          </p:cNvSpPr>
          <p:nvPr>
            <p:ph idx="1"/>
          </p:nvPr>
        </p:nvSpPr>
        <p:spPr>
          <a:xfrm>
            <a:off x="195618" y="1825625"/>
            <a:ext cx="2369391" cy="4351338"/>
          </a:xfrm>
        </p:spPr>
        <p:txBody>
          <a:bodyPr>
            <a:normAutofit fontScale="85000" lnSpcReduction="20000"/>
          </a:bodyPr>
          <a:lstStyle/>
          <a:p>
            <a:r>
              <a:rPr lang="en-US" dirty="0"/>
              <a:t>criteria:</a:t>
            </a:r>
          </a:p>
          <a:p>
            <a:pPr lvl="1"/>
            <a:r>
              <a:rPr lang="en-US" dirty="0"/>
              <a:t>Difference between trajectory and pursuit within one epoch, averaged</a:t>
            </a:r>
          </a:p>
          <a:p>
            <a:r>
              <a:rPr lang="de-DE" dirty="0" err="1"/>
              <a:t>Decided</a:t>
            </a:r>
            <a:r>
              <a:rPr lang="de-DE" dirty="0"/>
              <a:t> not </a:t>
            </a:r>
            <a:r>
              <a:rPr lang="de-DE" dirty="0" err="1"/>
              <a:t>to</a:t>
            </a:r>
            <a:r>
              <a:rPr lang="de-DE" dirty="0"/>
              <a:t> </a:t>
            </a:r>
            <a:r>
              <a:rPr lang="de-DE" dirty="0" err="1"/>
              <a:t>use</a:t>
            </a:r>
            <a:r>
              <a:rPr lang="de-DE" dirty="0"/>
              <a:t> </a:t>
            </a:r>
            <a:r>
              <a:rPr lang="de-DE" dirty="0" err="1"/>
              <a:t>this</a:t>
            </a:r>
            <a:r>
              <a:rPr lang="de-DE" dirty="0"/>
              <a:t> </a:t>
            </a:r>
            <a:r>
              <a:rPr lang="de-DE" dirty="0" err="1"/>
              <a:t>because</a:t>
            </a:r>
            <a:r>
              <a:rPr lang="de-DE" dirty="0"/>
              <a:t> </a:t>
            </a:r>
            <a:r>
              <a:rPr lang="de-DE" dirty="0" err="1"/>
              <a:t>pursuit</a:t>
            </a:r>
            <a:r>
              <a:rPr lang="de-DE" dirty="0"/>
              <a:t> </a:t>
            </a:r>
            <a:r>
              <a:rPr lang="de-DE" dirty="0" err="1"/>
              <a:t>latency</a:t>
            </a:r>
            <a:r>
              <a:rPr lang="de-DE" dirty="0"/>
              <a:t> </a:t>
            </a:r>
            <a:r>
              <a:rPr lang="de-DE" dirty="0" err="1"/>
              <a:t>seems</a:t>
            </a:r>
            <a:r>
              <a:rPr lang="de-DE" dirty="0"/>
              <a:t> </a:t>
            </a:r>
            <a:r>
              <a:rPr lang="de-DE" dirty="0" err="1"/>
              <a:t>to</a:t>
            </a:r>
            <a:r>
              <a:rPr lang="de-DE" dirty="0"/>
              <a:t> </a:t>
            </a:r>
            <a:r>
              <a:rPr lang="de-DE" dirty="0" err="1"/>
              <a:t>produce</a:t>
            </a:r>
            <a:r>
              <a:rPr lang="de-DE" dirty="0"/>
              <a:t> </a:t>
            </a:r>
            <a:r>
              <a:rPr lang="de-DE" dirty="0" err="1"/>
              <a:t>clearer</a:t>
            </a:r>
            <a:r>
              <a:rPr lang="de-DE" dirty="0"/>
              <a:t> </a:t>
            </a:r>
            <a:r>
              <a:rPr lang="de-DE" dirty="0" err="1"/>
              <a:t>associations</a:t>
            </a:r>
            <a:r>
              <a:rPr lang="de-DE" dirty="0"/>
              <a:t> </a:t>
            </a:r>
            <a:r>
              <a:rPr lang="de-DE" dirty="0" err="1"/>
              <a:t>with</a:t>
            </a:r>
            <a:r>
              <a:rPr lang="de-DE" dirty="0"/>
              <a:t> EEG</a:t>
            </a:r>
          </a:p>
        </p:txBody>
      </p:sp>
      <p:pic>
        <p:nvPicPr>
          <p:cNvPr id="5" name="Grafik 4">
            <a:extLst>
              <a:ext uri="{FF2B5EF4-FFF2-40B4-BE49-F238E27FC236}">
                <a16:creationId xmlns:a16="http://schemas.microsoft.com/office/drawing/2014/main" id="{17DE9B14-BF06-86C0-621D-5D1351DA1E68}"/>
              </a:ext>
            </a:extLst>
          </p:cNvPr>
          <p:cNvPicPr>
            <a:picLocks noChangeAspect="1"/>
          </p:cNvPicPr>
          <p:nvPr/>
        </p:nvPicPr>
        <p:blipFill>
          <a:blip r:embed="rId2"/>
          <a:stretch>
            <a:fillRect/>
          </a:stretch>
        </p:blipFill>
        <p:spPr>
          <a:xfrm>
            <a:off x="2667552" y="1238455"/>
            <a:ext cx="5048122" cy="5225694"/>
          </a:xfrm>
          <a:prstGeom prst="rect">
            <a:avLst/>
          </a:prstGeom>
        </p:spPr>
      </p:pic>
      <p:pic>
        <p:nvPicPr>
          <p:cNvPr id="3" name="Grafik 2">
            <a:extLst>
              <a:ext uri="{FF2B5EF4-FFF2-40B4-BE49-F238E27FC236}">
                <a16:creationId xmlns:a16="http://schemas.microsoft.com/office/drawing/2014/main" id="{3BC07E0D-9687-1D88-C934-AFCEE5B36A56}"/>
              </a:ext>
            </a:extLst>
          </p:cNvPr>
          <p:cNvPicPr>
            <a:picLocks noChangeAspect="1"/>
          </p:cNvPicPr>
          <p:nvPr/>
        </p:nvPicPr>
        <p:blipFill>
          <a:blip r:embed="rId3"/>
          <a:stretch>
            <a:fillRect/>
          </a:stretch>
        </p:blipFill>
        <p:spPr>
          <a:xfrm>
            <a:off x="7788012" y="2360006"/>
            <a:ext cx="4140376" cy="2303478"/>
          </a:xfrm>
          <a:prstGeom prst="rect">
            <a:avLst/>
          </a:prstGeom>
        </p:spPr>
      </p:pic>
      <p:sp>
        <p:nvSpPr>
          <p:cNvPr id="6" name="Freihandform: Form 5">
            <a:extLst>
              <a:ext uri="{FF2B5EF4-FFF2-40B4-BE49-F238E27FC236}">
                <a16:creationId xmlns:a16="http://schemas.microsoft.com/office/drawing/2014/main" id="{8A180439-2AE2-D013-8677-48E65035F9FB}"/>
              </a:ext>
            </a:extLst>
          </p:cNvPr>
          <p:cNvSpPr/>
          <p:nvPr/>
        </p:nvSpPr>
        <p:spPr>
          <a:xfrm>
            <a:off x="9054643" y="2524094"/>
            <a:ext cx="544761" cy="1289623"/>
          </a:xfrm>
          <a:custGeom>
            <a:avLst/>
            <a:gdLst>
              <a:gd name="connsiteX0" fmla="*/ 370368 w 544761"/>
              <a:gd name="connsiteY0" fmla="*/ 40686 h 1289623"/>
              <a:gd name="connsiteX1" fmla="*/ 361447 w 544761"/>
              <a:gd name="connsiteY1" fmla="*/ 62989 h 1289623"/>
              <a:gd name="connsiteX2" fmla="*/ 343605 w 544761"/>
              <a:gd name="connsiteY2" fmla="*/ 85291 h 1289623"/>
              <a:gd name="connsiteX3" fmla="*/ 334684 w 544761"/>
              <a:gd name="connsiteY3" fmla="*/ 120975 h 1289623"/>
              <a:gd name="connsiteX4" fmla="*/ 307921 w 544761"/>
              <a:gd name="connsiteY4" fmla="*/ 125436 h 1289623"/>
              <a:gd name="connsiteX5" fmla="*/ 303460 w 544761"/>
              <a:gd name="connsiteY5" fmla="*/ 143278 h 1289623"/>
              <a:gd name="connsiteX6" fmla="*/ 285618 w 544761"/>
              <a:gd name="connsiteY6" fmla="*/ 174501 h 1289623"/>
              <a:gd name="connsiteX7" fmla="*/ 281158 w 544761"/>
              <a:gd name="connsiteY7" fmla="*/ 219106 h 1289623"/>
              <a:gd name="connsiteX8" fmla="*/ 276697 w 544761"/>
              <a:gd name="connsiteY8" fmla="*/ 254790 h 1289623"/>
              <a:gd name="connsiteX9" fmla="*/ 272237 w 544761"/>
              <a:gd name="connsiteY9" fmla="*/ 277092 h 1289623"/>
              <a:gd name="connsiteX10" fmla="*/ 258856 w 544761"/>
              <a:gd name="connsiteY10" fmla="*/ 286013 h 1289623"/>
              <a:gd name="connsiteX11" fmla="*/ 241014 w 544761"/>
              <a:gd name="connsiteY11" fmla="*/ 312776 h 1289623"/>
              <a:gd name="connsiteX12" fmla="*/ 232093 w 544761"/>
              <a:gd name="connsiteY12" fmla="*/ 344000 h 1289623"/>
              <a:gd name="connsiteX13" fmla="*/ 218711 w 544761"/>
              <a:gd name="connsiteY13" fmla="*/ 361842 h 1289623"/>
              <a:gd name="connsiteX14" fmla="*/ 214251 w 544761"/>
              <a:gd name="connsiteY14" fmla="*/ 384144 h 1289623"/>
              <a:gd name="connsiteX15" fmla="*/ 205330 w 544761"/>
              <a:gd name="connsiteY15" fmla="*/ 410907 h 1289623"/>
              <a:gd name="connsiteX16" fmla="*/ 196409 w 544761"/>
              <a:gd name="connsiteY16" fmla="*/ 455512 h 1289623"/>
              <a:gd name="connsiteX17" fmla="*/ 183027 w 544761"/>
              <a:gd name="connsiteY17" fmla="*/ 473354 h 1289623"/>
              <a:gd name="connsiteX18" fmla="*/ 174106 w 544761"/>
              <a:gd name="connsiteY18" fmla="*/ 500117 h 1289623"/>
              <a:gd name="connsiteX19" fmla="*/ 165185 w 544761"/>
              <a:gd name="connsiteY19" fmla="*/ 513498 h 1289623"/>
              <a:gd name="connsiteX20" fmla="*/ 151804 w 544761"/>
              <a:gd name="connsiteY20" fmla="*/ 531340 h 1289623"/>
              <a:gd name="connsiteX21" fmla="*/ 129501 w 544761"/>
              <a:gd name="connsiteY21" fmla="*/ 589326 h 1289623"/>
              <a:gd name="connsiteX22" fmla="*/ 111659 w 544761"/>
              <a:gd name="connsiteY22" fmla="*/ 687457 h 1289623"/>
              <a:gd name="connsiteX23" fmla="*/ 89357 w 544761"/>
              <a:gd name="connsiteY23" fmla="*/ 754365 h 1289623"/>
              <a:gd name="connsiteX24" fmla="*/ 67055 w 544761"/>
              <a:gd name="connsiteY24" fmla="*/ 803430 h 1289623"/>
              <a:gd name="connsiteX25" fmla="*/ 53673 w 544761"/>
              <a:gd name="connsiteY25" fmla="*/ 848035 h 1289623"/>
              <a:gd name="connsiteX26" fmla="*/ 49213 w 544761"/>
              <a:gd name="connsiteY26" fmla="*/ 897100 h 1289623"/>
              <a:gd name="connsiteX27" fmla="*/ 13529 w 544761"/>
              <a:gd name="connsiteY27" fmla="*/ 955086 h 1289623"/>
              <a:gd name="connsiteX28" fmla="*/ 4608 w 544761"/>
              <a:gd name="connsiteY28" fmla="*/ 986310 h 1289623"/>
              <a:gd name="connsiteX29" fmla="*/ 22450 w 544761"/>
              <a:gd name="connsiteY29" fmla="*/ 1106743 h 1289623"/>
              <a:gd name="connsiteX30" fmla="*/ 31371 w 544761"/>
              <a:gd name="connsiteY30" fmla="*/ 1227176 h 1289623"/>
              <a:gd name="connsiteX31" fmla="*/ 40292 w 544761"/>
              <a:gd name="connsiteY31" fmla="*/ 1258400 h 1289623"/>
              <a:gd name="connsiteX32" fmla="*/ 26910 w 544761"/>
              <a:gd name="connsiteY32" fmla="*/ 1289623 h 1289623"/>
              <a:gd name="connsiteX33" fmla="*/ 22450 w 544761"/>
              <a:gd name="connsiteY33" fmla="*/ 883719 h 1289623"/>
              <a:gd name="connsiteX34" fmla="*/ 35831 w 544761"/>
              <a:gd name="connsiteY34" fmla="*/ 861416 h 1289623"/>
              <a:gd name="connsiteX35" fmla="*/ 67055 w 544761"/>
              <a:gd name="connsiteY35" fmla="*/ 928324 h 1289623"/>
              <a:gd name="connsiteX36" fmla="*/ 71515 w 544761"/>
              <a:gd name="connsiteY36" fmla="*/ 955086 h 1289623"/>
              <a:gd name="connsiteX37" fmla="*/ 89357 w 544761"/>
              <a:gd name="connsiteY37" fmla="*/ 1093362 h 1289623"/>
              <a:gd name="connsiteX38" fmla="*/ 49213 w 544761"/>
              <a:gd name="connsiteY38" fmla="*/ 1062138 h 1289623"/>
              <a:gd name="connsiteX39" fmla="*/ 98278 w 544761"/>
              <a:gd name="connsiteY39" fmla="*/ 839114 h 1289623"/>
              <a:gd name="connsiteX40" fmla="*/ 111659 w 544761"/>
              <a:gd name="connsiteY40" fmla="*/ 772206 h 1289623"/>
              <a:gd name="connsiteX41" fmla="*/ 129501 w 544761"/>
              <a:gd name="connsiteY41" fmla="*/ 749904 h 1289623"/>
              <a:gd name="connsiteX42" fmla="*/ 138422 w 544761"/>
              <a:gd name="connsiteY42" fmla="*/ 727602 h 1289623"/>
              <a:gd name="connsiteX43" fmla="*/ 151804 w 544761"/>
              <a:gd name="connsiteY43" fmla="*/ 705299 h 1289623"/>
              <a:gd name="connsiteX44" fmla="*/ 156264 w 544761"/>
              <a:gd name="connsiteY44" fmla="*/ 678536 h 1289623"/>
              <a:gd name="connsiteX45" fmla="*/ 183027 w 544761"/>
              <a:gd name="connsiteY45" fmla="*/ 629471 h 1289623"/>
              <a:gd name="connsiteX46" fmla="*/ 196409 w 544761"/>
              <a:gd name="connsiteY46" fmla="*/ 611629 h 1289623"/>
              <a:gd name="connsiteX47" fmla="*/ 232093 w 544761"/>
              <a:gd name="connsiteY47" fmla="*/ 593787 h 1289623"/>
              <a:gd name="connsiteX48" fmla="*/ 276697 w 544761"/>
              <a:gd name="connsiteY48" fmla="*/ 549182 h 1289623"/>
              <a:gd name="connsiteX49" fmla="*/ 303460 w 544761"/>
              <a:gd name="connsiteY49" fmla="*/ 517959 h 1289623"/>
              <a:gd name="connsiteX50" fmla="*/ 334684 w 544761"/>
              <a:gd name="connsiteY50" fmla="*/ 500117 h 1289623"/>
              <a:gd name="connsiteX51" fmla="*/ 339144 w 544761"/>
              <a:gd name="connsiteY51" fmla="*/ 486735 h 1289623"/>
              <a:gd name="connsiteX52" fmla="*/ 343605 w 544761"/>
              <a:gd name="connsiteY52" fmla="*/ 464433 h 1289623"/>
              <a:gd name="connsiteX53" fmla="*/ 356986 w 544761"/>
              <a:gd name="connsiteY53" fmla="*/ 451051 h 1289623"/>
              <a:gd name="connsiteX54" fmla="*/ 374828 w 544761"/>
              <a:gd name="connsiteY54" fmla="*/ 424288 h 1289623"/>
              <a:gd name="connsiteX55" fmla="*/ 392670 w 544761"/>
              <a:gd name="connsiteY55" fmla="*/ 375223 h 1289623"/>
              <a:gd name="connsiteX56" fmla="*/ 446196 w 544761"/>
              <a:gd name="connsiteY56" fmla="*/ 303855 h 1289623"/>
              <a:gd name="connsiteX57" fmla="*/ 477419 w 544761"/>
              <a:gd name="connsiteY57" fmla="*/ 259250 h 1289623"/>
              <a:gd name="connsiteX58" fmla="*/ 513103 w 544761"/>
              <a:gd name="connsiteY58" fmla="*/ 219106 h 1289623"/>
              <a:gd name="connsiteX59" fmla="*/ 517564 w 544761"/>
              <a:gd name="connsiteY59" fmla="*/ 201264 h 1289623"/>
              <a:gd name="connsiteX60" fmla="*/ 530945 w 544761"/>
              <a:gd name="connsiteY60" fmla="*/ 178962 h 1289623"/>
              <a:gd name="connsiteX61" fmla="*/ 539866 w 544761"/>
              <a:gd name="connsiteY61" fmla="*/ 161120 h 1289623"/>
              <a:gd name="connsiteX62" fmla="*/ 544327 w 544761"/>
              <a:gd name="connsiteY62" fmla="*/ 120975 h 1289623"/>
              <a:gd name="connsiteX63" fmla="*/ 499722 w 544761"/>
              <a:gd name="connsiteY63" fmla="*/ 40686 h 1289623"/>
              <a:gd name="connsiteX64" fmla="*/ 455117 w 544761"/>
              <a:gd name="connsiteY64" fmla="*/ 22845 h 1289623"/>
              <a:gd name="connsiteX65" fmla="*/ 446196 w 544761"/>
              <a:gd name="connsiteY65" fmla="*/ 9463 h 1289623"/>
              <a:gd name="connsiteX66" fmla="*/ 365907 w 544761"/>
              <a:gd name="connsiteY66" fmla="*/ 18384 h 1289623"/>
              <a:gd name="connsiteX67" fmla="*/ 303460 w 544761"/>
              <a:gd name="connsiteY67" fmla="*/ 98673 h 1289623"/>
              <a:gd name="connsiteX68" fmla="*/ 294539 w 544761"/>
              <a:gd name="connsiteY68" fmla="*/ 134357 h 1289623"/>
              <a:gd name="connsiteX69" fmla="*/ 339144 w 544761"/>
              <a:gd name="connsiteY69" fmla="*/ 62989 h 1289623"/>
              <a:gd name="connsiteX70" fmla="*/ 370368 w 544761"/>
              <a:gd name="connsiteY70" fmla="*/ 40686 h 128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4761" h="1289623">
                <a:moveTo>
                  <a:pt x="370368" y="40686"/>
                </a:moveTo>
                <a:cubicBezTo>
                  <a:pt x="367394" y="48120"/>
                  <a:pt x="365567" y="56123"/>
                  <a:pt x="361447" y="62989"/>
                </a:cubicBezTo>
                <a:cubicBezTo>
                  <a:pt x="356549" y="71153"/>
                  <a:pt x="347595" y="76647"/>
                  <a:pt x="343605" y="85291"/>
                </a:cubicBezTo>
                <a:cubicBezTo>
                  <a:pt x="338467" y="96423"/>
                  <a:pt x="342830" y="111811"/>
                  <a:pt x="334684" y="120975"/>
                </a:cubicBezTo>
                <a:cubicBezTo>
                  <a:pt x="328675" y="127735"/>
                  <a:pt x="316842" y="123949"/>
                  <a:pt x="307921" y="125436"/>
                </a:cubicBezTo>
                <a:cubicBezTo>
                  <a:pt x="306434" y="131383"/>
                  <a:pt x="305997" y="137697"/>
                  <a:pt x="303460" y="143278"/>
                </a:cubicBezTo>
                <a:cubicBezTo>
                  <a:pt x="298500" y="154191"/>
                  <a:pt x="289000" y="163001"/>
                  <a:pt x="285618" y="174501"/>
                </a:cubicBezTo>
                <a:cubicBezTo>
                  <a:pt x="281402" y="188836"/>
                  <a:pt x="282808" y="204255"/>
                  <a:pt x="281158" y="219106"/>
                </a:cubicBezTo>
                <a:cubicBezTo>
                  <a:pt x="279834" y="231020"/>
                  <a:pt x="278520" y="242942"/>
                  <a:pt x="276697" y="254790"/>
                </a:cubicBezTo>
                <a:cubicBezTo>
                  <a:pt x="275544" y="262283"/>
                  <a:pt x="275998" y="270510"/>
                  <a:pt x="272237" y="277092"/>
                </a:cubicBezTo>
                <a:cubicBezTo>
                  <a:pt x="269577" y="281746"/>
                  <a:pt x="263316" y="283039"/>
                  <a:pt x="258856" y="286013"/>
                </a:cubicBezTo>
                <a:cubicBezTo>
                  <a:pt x="252909" y="294934"/>
                  <a:pt x="245809" y="303186"/>
                  <a:pt x="241014" y="312776"/>
                </a:cubicBezTo>
                <a:cubicBezTo>
                  <a:pt x="232334" y="330135"/>
                  <a:pt x="240852" y="328671"/>
                  <a:pt x="232093" y="344000"/>
                </a:cubicBezTo>
                <a:cubicBezTo>
                  <a:pt x="228405" y="350455"/>
                  <a:pt x="223172" y="355895"/>
                  <a:pt x="218711" y="361842"/>
                </a:cubicBezTo>
                <a:cubicBezTo>
                  <a:pt x="217224" y="369276"/>
                  <a:pt x="216246" y="376830"/>
                  <a:pt x="214251" y="384144"/>
                </a:cubicBezTo>
                <a:cubicBezTo>
                  <a:pt x="211777" y="393216"/>
                  <a:pt x="207611" y="401784"/>
                  <a:pt x="205330" y="410907"/>
                </a:cubicBezTo>
                <a:cubicBezTo>
                  <a:pt x="204212" y="415380"/>
                  <a:pt x="200113" y="448103"/>
                  <a:pt x="196409" y="455512"/>
                </a:cubicBezTo>
                <a:cubicBezTo>
                  <a:pt x="193084" y="462161"/>
                  <a:pt x="187488" y="467407"/>
                  <a:pt x="183027" y="473354"/>
                </a:cubicBezTo>
                <a:cubicBezTo>
                  <a:pt x="180053" y="482275"/>
                  <a:pt x="179322" y="492293"/>
                  <a:pt x="174106" y="500117"/>
                </a:cubicBezTo>
                <a:cubicBezTo>
                  <a:pt x="171132" y="504577"/>
                  <a:pt x="168301" y="509136"/>
                  <a:pt x="165185" y="513498"/>
                </a:cubicBezTo>
                <a:cubicBezTo>
                  <a:pt x="160864" y="519547"/>
                  <a:pt x="155744" y="525036"/>
                  <a:pt x="151804" y="531340"/>
                </a:cubicBezTo>
                <a:cubicBezTo>
                  <a:pt x="142415" y="546362"/>
                  <a:pt x="132596" y="575619"/>
                  <a:pt x="129501" y="589326"/>
                </a:cubicBezTo>
                <a:cubicBezTo>
                  <a:pt x="122178" y="621756"/>
                  <a:pt x="118395" y="654900"/>
                  <a:pt x="111659" y="687457"/>
                </a:cubicBezTo>
                <a:cubicBezTo>
                  <a:pt x="103303" y="727844"/>
                  <a:pt x="101780" y="712127"/>
                  <a:pt x="89357" y="754365"/>
                </a:cubicBezTo>
                <a:cubicBezTo>
                  <a:pt x="75215" y="802447"/>
                  <a:pt x="93428" y="785847"/>
                  <a:pt x="67055" y="803430"/>
                </a:cubicBezTo>
                <a:cubicBezTo>
                  <a:pt x="62594" y="818298"/>
                  <a:pt x="56578" y="832786"/>
                  <a:pt x="53673" y="848035"/>
                </a:cubicBezTo>
                <a:cubicBezTo>
                  <a:pt x="50600" y="864167"/>
                  <a:pt x="53196" y="881168"/>
                  <a:pt x="49213" y="897100"/>
                </a:cubicBezTo>
                <a:cubicBezTo>
                  <a:pt x="40355" y="932531"/>
                  <a:pt x="34604" y="934012"/>
                  <a:pt x="13529" y="955086"/>
                </a:cubicBezTo>
                <a:cubicBezTo>
                  <a:pt x="11702" y="960566"/>
                  <a:pt x="4246" y="981791"/>
                  <a:pt x="4608" y="986310"/>
                </a:cubicBezTo>
                <a:cubicBezTo>
                  <a:pt x="6865" y="1014525"/>
                  <a:pt x="16360" y="1070205"/>
                  <a:pt x="22450" y="1106743"/>
                </a:cubicBezTo>
                <a:cubicBezTo>
                  <a:pt x="25424" y="1146887"/>
                  <a:pt x="26668" y="1187197"/>
                  <a:pt x="31371" y="1227176"/>
                </a:cubicBezTo>
                <a:cubicBezTo>
                  <a:pt x="32636" y="1237926"/>
                  <a:pt x="41063" y="1247603"/>
                  <a:pt x="40292" y="1258400"/>
                </a:cubicBezTo>
                <a:cubicBezTo>
                  <a:pt x="39485" y="1269695"/>
                  <a:pt x="31371" y="1279215"/>
                  <a:pt x="26910" y="1289623"/>
                </a:cubicBezTo>
                <a:cubicBezTo>
                  <a:pt x="-21145" y="1145457"/>
                  <a:pt x="6675" y="1238653"/>
                  <a:pt x="22450" y="883719"/>
                </a:cubicBezTo>
                <a:cubicBezTo>
                  <a:pt x="22835" y="875058"/>
                  <a:pt x="31371" y="868850"/>
                  <a:pt x="35831" y="861416"/>
                </a:cubicBezTo>
                <a:cubicBezTo>
                  <a:pt x="59010" y="965724"/>
                  <a:pt x="26031" y="846278"/>
                  <a:pt x="67055" y="928324"/>
                </a:cubicBezTo>
                <a:cubicBezTo>
                  <a:pt x="71100" y="936413"/>
                  <a:pt x="70190" y="946140"/>
                  <a:pt x="71515" y="955086"/>
                </a:cubicBezTo>
                <a:cubicBezTo>
                  <a:pt x="85820" y="1051642"/>
                  <a:pt x="82323" y="1023014"/>
                  <a:pt x="89357" y="1093362"/>
                </a:cubicBezTo>
                <a:cubicBezTo>
                  <a:pt x="72228" y="1114772"/>
                  <a:pt x="49213" y="1156906"/>
                  <a:pt x="49213" y="1062138"/>
                </a:cubicBezTo>
                <a:cubicBezTo>
                  <a:pt x="49213" y="957370"/>
                  <a:pt x="74601" y="928563"/>
                  <a:pt x="98278" y="839114"/>
                </a:cubicBezTo>
                <a:cubicBezTo>
                  <a:pt x="104098" y="817127"/>
                  <a:pt x="104146" y="793673"/>
                  <a:pt x="111659" y="772206"/>
                </a:cubicBezTo>
                <a:cubicBezTo>
                  <a:pt x="114804" y="763220"/>
                  <a:pt x="124603" y="758067"/>
                  <a:pt x="129501" y="749904"/>
                </a:cubicBezTo>
                <a:cubicBezTo>
                  <a:pt x="133620" y="743038"/>
                  <a:pt x="134841" y="734763"/>
                  <a:pt x="138422" y="727602"/>
                </a:cubicBezTo>
                <a:cubicBezTo>
                  <a:pt x="142299" y="719847"/>
                  <a:pt x="147343" y="712733"/>
                  <a:pt x="151804" y="705299"/>
                </a:cubicBezTo>
                <a:cubicBezTo>
                  <a:pt x="153291" y="696378"/>
                  <a:pt x="153222" y="687053"/>
                  <a:pt x="156264" y="678536"/>
                </a:cubicBezTo>
                <a:cubicBezTo>
                  <a:pt x="162050" y="662334"/>
                  <a:pt x="172555" y="644131"/>
                  <a:pt x="183027" y="629471"/>
                </a:cubicBezTo>
                <a:cubicBezTo>
                  <a:pt x="187348" y="623422"/>
                  <a:pt x="190397" y="616002"/>
                  <a:pt x="196409" y="611629"/>
                </a:cubicBezTo>
                <a:cubicBezTo>
                  <a:pt x="207164" y="603807"/>
                  <a:pt x="221596" y="601952"/>
                  <a:pt x="232093" y="593787"/>
                </a:cubicBezTo>
                <a:cubicBezTo>
                  <a:pt x="248690" y="580878"/>
                  <a:pt x="263013" y="565147"/>
                  <a:pt x="276697" y="549182"/>
                </a:cubicBezTo>
                <a:cubicBezTo>
                  <a:pt x="285618" y="538774"/>
                  <a:pt x="292996" y="526813"/>
                  <a:pt x="303460" y="517959"/>
                </a:cubicBezTo>
                <a:cubicBezTo>
                  <a:pt x="312611" y="510216"/>
                  <a:pt x="324276" y="506064"/>
                  <a:pt x="334684" y="500117"/>
                </a:cubicBezTo>
                <a:cubicBezTo>
                  <a:pt x="336171" y="495656"/>
                  <a:pt x="338004" y="491296"/>
                  <a:pt x="339144" y="486735"/>
                </a:cubicBezTo>
                <a:cubicBezTo>
                  <a:pt x="340983" y="479380"/>
                  <a:pt x="340215" y="471214"/>
                  <a:pt x="343605" y="464433"/>
                </a:cubicBezTo>
                <a:cubicBezTo>
                  <a:pt x="346426" y="458791"/>
                  <a:pt x="353113" y="456030"/>
                  <a:pt x="356986" y="451051"/>
                </a:cubicBezTo>
                <a:cubicBezTo>
                  <a:pt x="363568" y="442588"/>
                  <a:pt x="370263" y="433989"/>
                  <a:pt x="374828" y="424288"/>
                </a:cubicBezTo>
                <a:cubicBezTo>
                  <a:pt x="382238" y="408542"/>
                  <a:pt x="383798" y="390194"/>
                  <a:pt x="392670" y="375223"/>
                </a:cubicBezTo>
                <a:cubicBezTo>
                  <a:pt x="407830" y="349641"/>
                  <a:pt x="428706" y="327904"/>
                  <a:pt x="446196" y="303855"/>
                </a:cubicBezTo>
                <a:cubicBezTo>
                  <a:pt x="459955" y="284937"/>
                  <a:pt x="463296" y="275941"/>
                  <a:pt x="477419" y="259250"/>
                </a:cubicBezTo>
                <a:cubicBezTo>
                  <a:pt x="488984" y="245583"/>
                  <a:pt x="501208" y="232487"/>
                  <a:pt x="513103" y="219106"/>
                </a:cubicBezTo>
                <a:cubicBezTo>
                  <a:pt x="514590" y="213159"/>
                  <a:pt x="515074" y="206866"/>
                  <a:pt x="517564" y="201264"/>
                </a:cubicBezTo>
                <a:cubicBezTo>
                  <a:pt x="521085" y="193342"/>
                  <a:pt x="526735" y="186540"/>
                  <a:pt x="530945" y="178962"/>
                </a:cubicBezTo>
                <a:cubicBezTo>
                  <a:pt x="534174" y="173149"/>
                  <a:pt x="536892" y="167067"/>
                  <a:pt x="539866" y="161120"/>
                </a:cubicBezTo>
                <a:cubicBezTo>
                  <a:pt x="541353" y="147738"/>
                  <a:pt x="546231" y="134304"/>
                  <a:pt x="544327" y="120975"/>
                </a:cubicBezTo>
                <a:cubicBezTo>
                  <a:pt x="539707" y="88633"/>
                  <a:pt x="528238" y="58508"/>
                  <a:pt x="499722" y="40686"/>
                </a:cubicBezTo>
                <a:cubicBezTo>
                  <a:pt x="486142" y="32199"/>
                  <a:pt x="469985" y="28792"/>
                  <a:pt x="455117" y="22845"/>
                </a:cubicBezTo>
                <a:cubicBezTo>
                  <a:pt x="452143" y="18384"/>
                  <a:pt x="450314" y="12895"/>
                  <a:pt x="446196" y="9463"/>
                </a:cubicBezTo>
                <a:cubicBezTo>
                  <a:pt x="420074" y="-12306"/>
                  <a:pt x="398664" y="9025"/>
                  <a:pt x="365907" y="18384"/>
                </a:cubicBezTo>
                <a:cubicBezTo>
                  <a:pt x="317664" y="77348"/>
                  <a:pt x="338046" y="50254"/>
                  <a:pt x="303460" y="98673"/>
                </a:cubicBezTo>
                <a:cubicBezTo>
                  <a:pt x="300486" y="110568"/>
                  <a:pt x="285869" y="143027"/>
                  <a:pt x="294539" y="134357"/>
                </a:cubicBezTo>
                <a:cubicBezTo>
                  <a:pt x="314376" y="114520"/>
                  <a:pt x="321619" y="84895"/>
                  <a:pt x="339144" y="62989"/>
                </a:cubicBezTo>
                <a:lnTo>
                  <a:pt x="370368" y="406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reihandform: Form 7">
            <a:extLst>
              <a:ext uri="{FF2B5EF4-FFF2-40B4-BE49-F238E27FC236}">
                <a16:creationId xmlns:a16="http://schemas.microsoft.com/office/drawing/2014/main" id="{19FFBFEB-BA48-C33D-6F5D-A1530852AD09}"/>
              </a:ext>
            </a:extLst>
          </p:cNvPr>
          <p:cNvSpPr/>
          <p:nvPr/>
        </p:nvSpPr>
        <p:spPr>
          <a:xfrm>
            <a:off x="9643372" y="2545211"/>
            <a:ext cx="387732" cy="589225"/>
          </a:xfrm>
          <a:custGeom>
            <a:avLst/>
            <a:gdLst>
              <a:gd name="connsiteX0" fmla="*/ 1046 w 387732"/>
              <a:gd name="connsiteY0" fmla="*/ 102455 h 589225"/>
              <a:gd name="connsiteX1" fmla="*/ 78383 w 387732"/>
              <a:gd name="connsiteY1" fmla="*/ 229834 h 589225"/>
              <a:gd name="connsiteX2" fmla="*/ 110228 w 387732"/>
              <a:gd name="connsiteY2" fmla="*/ 288974 h 589225"/>
              <a:gd name="connsiteX3" fmla="*/ 155721 w 387732"/>
              <a:gd name="connsiteY3" fmla="*/ 361762 h 589225"/>
              <a:gd name="connsiteX4" fmla="*/ 164819 w 387732"/>
              <a:gd name="connsiteY4" fmla="*/ 389058 h 589225"/>
              <a:gd name="connsiteX5" fmla="*/ 183016 w 387732"/>
              <a:gd name="connsiteY5" fmla="*/ 434550 h 589225"/>
              <a:gd name="connsiteX6" fmla="*/ 187565 w 387732"/>
              <a:gd name="connsiteY6" fmla="*/ 461846 h 589225"/>
              <a:gd name="connsiteX7" fmla="*/ 223959 w 387732"/>
              <a:gd name="connsiteY7" fmla="*/ 507338 h 589225"/>
              <a:gd name="connsiteX8" fmla="*/ 246706 w 387732"/>
              <a:gd name="connsiteY8" fmla="*/ 516437 h 589225"/>
              <a:gd name="connsiteX9" fmla="*/ 287649 w 387732"/>
              <a:gd name="connsiteY9" fmla="*/ 552831 h 589225"/>
              <a:gd name="connsiteX10" fmla="*/ 310395 w 387732"/>
              <a:gd name="connsiteY10" fmla="*/ 575577 h 589225"/>
              <a:gd name="connsiteX11" fmla="*/ 337691 w 387732"/>
              <a:gd name="connsiteY11" fmla="*/ 580126 h 589225"/>
              <a:gd name="connsiteX12" fmla="*/ 387732 w 387732"/>
              <a:gd name="connsiteY12" fmla="*/ 589225 h 589225"/>
              <a:gd name="connsiteX13" fmla="*/ 378634 w 387732"/>
              <a:gd name="connsiteY13" fmla="*/ 507338 h 589225"/>
              <a:gd name="connsiteX14" fmla="*/ 337691 w 387732"/>
              <a:gd name="connsiteY14" fmla="*/ 484592 h 589225"/>
              <a:gd name="connsiteX15" fmla="*/ 319494 w 387732"/>
              <a:gd name="connsiteY15" fmla="*/ 470944 h 589225"/>
              <a:gd name="connsiteX16" fmla="*/ 269452 w 387732"/>
              <a:gd name="connsiteY16" fmla="*/ 407255 h 589225"/>
              <a:gd name="connsiteX17" fmla="*/ 255804 w 387732"/>
              <a:gd name="connsiteY17" fmla="*/ 389058 h 589225"/>
              <a:gd name="connsiteX18" fmla="*/ 237607 w 387732"/>
              <a:gd name="connsiteY18" fmla="*/ 352664 h 589225"/>
              <a:gd name="connsiteX19" fmla="*/ 219410 w 387732"/>
              <a:gd name="connsiteY19" fmla="*/ 293523 h 589225"/>
              <a:gd name="connsiteX20" fmla="*/ 214861 w 387732"/>
              <a:gd name="connsiteY20" fmla="*/ 252580 h 589225"/>
              <a:gd name="connsiteX21" fmla="*/ 196664 w 387732"/>
              <a:gd name="connsiteY21" fmla="*/ 211637 h 589225"/>
              <a:gd name="connsiteX22" fmla="*/ 183016 w 387732"/>
              <a:gd name="connsiteY22" fmla="*/ 166144 h 589225"/>
              <a:gd name="connsiteX23" fmla="*/ 160270 w 387732"/>
              <a:gd name="connsiteY23" fmla="*/ 116102 h 589225"/>
              <a:gd name="connsiteX24" fmla="*/ 123876 w 387732"/>
              <a:gd name="connsiteY24" fmla="*/ 66061 h 589225"/>
              <a:gd name="connsiteX25" fmla="*/ 69285 w 387732"/>
              <a:gd name="connsiteY25" fmla="*/ 47864 h 589225"/>
              <a:gd name="connsiteX26" fmla="*/ 64735 w 387732"/>
              <a:gd name="connsiteY26" fmla="*/ 29667 h 589225"/>
              <a:gd name="connsiteX27" fmla="*/ 41989 w 387732"/>
              <a:gd name="connsiteY27" fmla="*/ 2371 h 589225"/>
              <a:gd name="connsiteX28" fmla="*/ 32891 w 387732"/>
              <a:gd name="connsiteY28" fmla="*/ 93356 h 589225"/>
              <a:gd name="connsiteX29" fmla="*/ 1046 w 387732"/>
              <a:gd name="connsiteY29" fmla="*/ 102455 h 5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32" h="589225">
                <a:moveTo>
                  <a:pt x="1046" y="102455"/>
                </a:moveTo>
                <a:cubicBezTo>
                  <a:pt x="8628" y="125201"/>
                  <a:pt x="1761" y="112884"/>
                  <a:pt x="78383" y="229834"/>
                </a:cubicBezTo>
                <a:cubicBezTo>
                  <a:pt x="90648" y="248555"/>
                  <a:pt x="100247" y="269012"/>
                  <a:pt x="110228" y="288974"/>
                </a:cubicBezTo>
                <a:cubicBezTo>
                  <a:pt x="128229" y="369973"/>
                  <a:pt x="102574" y="292669"/>
                  <a:pt x="155721" y="361762"/>
                </a:cubicBezTo>
                <a:cubicBezTo>
                  <a:pt x="161569" y="369364"/>
                  <a:pt x="161376" y="380106"/>
                  <a:pt x="164819" y="389058"/>
                </a:cubicBezTo>
                <a:cubicBezTo>
                  <a:pt x="166947" y="394591"/>
                  <a:pt x="180383" y="422702"/>
                  <a:pt x="183016" y="434550"/>
                </a:cubicBezTo>
                <a:cubicBezTo>
                  <a:pt x="185017" y="443555"/>
                  <a:pt x="184413" y="453177"/>
                  <a:pt x="187565" y="461846"/>
                </a:cubicBezTo>
                <a:cubicBezTo>
                  <a:pt x="193102" y="477073"/>
                  <a:pt x="211487" y="498607"/>
                  <a:pt x="223959" y="507338"/>
                </a:cubicBezTo>
                <a:cubicBezTo>
                  <a:pt x="230649" y="512021"/>
                  <a:pt x="239124" y="513404"/>
                  <a:pt x="246706" y="516437"/>
                </a:cubicBezTo>
                <a:cubicBezTo>
                  <a:pt x="297782" y="567513"/>
                  <a:pt x="228760" y="499831"/>
                  <a:pt x="287649" y="552831"/>
                </a:cubicBezTo>
                <a:cubicBezTo>
                  <a:pt x="295619" y="560004"/>
                  <a:pt x="300982" y="570443"/>
                  <a:pt x="310395" y="575577"/>
                </a:cubicBezTo>
                <a:cubicBezTo>
                  <a:pt x="318493" y="579994"/>
                  <a:pt x="328574" y="578723"/>
                  <a:pt x="337691" y="580126"/>
                </a:cubicBezTo>
                <a:cubicBezTo>
                  <a:pt x="380065" y="586645"/>
                  <a:pt x="356602" y="581443"/>
                  <a:pt x="387732" y="589225"/>
                </a:cubicBezTo>
                <a:cubicBezTo>
                  <a:pt x="384699" y="561929"/>
                  <a:pt x="390483" y="532114"/>
                  <a:pt x="378634" y="507338"/>
                </a:cubicBezTo>
                <a:cubicBezTo>
                  <a:pt x="371898" y="493254"/>
                  <a:pt x="350987" y="492774"/>
                  <a:pt x="337691" y="484592"/>
                </a:cubicBezTo>
                <a:cubicBezTo>
                  <a:pt x="331234" y="480618"/>
                  <a:pt x="324511" y="476629"/>
                  <a:pt x="319494" y="470944"/>
                </a:cubicBezTo>
                <a:cubicBezTo>
                  <a:pt x="301631" y="450699"/>
                  <a:pt x="286028" y="428567"/>
                  <a:pt x="269452" y="407255"/>
                </a:cubicBezTo>
                <a:cubicBezTo>
                  <a:pt x="264797" y="401270"/>
                  <a:pt x="259195" y="395840"/>
                  <a:pt x="255804" y="389058"/>
                </a:cubicBezTo>
                <a:lnTo>
                  <a:pt x="237607" y="352664"/>
                </a:lnTo>
                <a:cubicBezTo>
                  <a:pt x="221153" y="237476"/>
                  <a:pt x="247783" y="399923"/>
                  <a:pt x="219410" y="293523"/>
                </a:cubicBezTo>
                <a:cubicBezTo>
                  <a:pt x="215872" y="280255"/>
                  <a:pt x="218536" y="265811"/>
                  <a:pt x="214861" y="252580"/>
                </a:cubicBezTo>
                <a:cubicBezTo>
                  <a:pt x="210864" y="238190"/>
                  <a:pt x="202211" y="225504"/>
                  <a:pt x="196664" y="211637"/>
                </a:cubicBezTo>
                <a:cubicBezTo>
                  <a:pt x="155004" y="107489"/>
                  <a:pt x="209829" y="239879"/>
                  <a:pt x="183016" y="166144"/>
                </a:cubicBezTo>
                <a:cubicBezTo>
                  <a:pt x="181854" y="162949"/>
                  <a:pt x="165632" y="124145"/>
                  <a:pt x="160270" y="116102"/>
                </a:cubicBezTo>
                <a:cubicBezTo>
                  <a:pt x="148829" y="98941"/>
                  <a:pt x="140376" y="78436"/>
                  <a:pt x="123876" y="66061"/>
                </a:cubicBezTo>
                <a:cubicBezTo>
                  <a:pt x="108531" y="54552"/>
                  <a:pt x="87482" y="53930"/>
                  <a:pt x="69285" y="47864"/>
                </a:cubicBezTo>
                <a:cubicBezTo>
                  <a:pt x="67768" y="41798"/>
                  <a:pt x="67952" y="35028"/>
                  <a:pt x="64735" y="29667"/>
                </a:cubicBezTo>
                <a:cubicBezTo>
                  <a:pt x="58641" y="19511"/>
                  <a:pt x="47286" y="-8222"/>
                  <a:pt x="41989" y="2371"/>
                </a:cubicBezTo>
                <a:cubicBezTo>
                  <a:pt x="28358" y="29633"/>
                  <a:pt x="42529" y="64441"/>
                  <a:pt x="32891" y="93356"/>
                </a:cubicBezTo>
                <a:cubicBezTo>
                  <a:pt x="29433" y="103730"/>
                  <a:pt x="-6536" y="79709"/>
                  <a:pt x="1046" y="10245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eschweifte Klammer links 8">
            <a:extLst>
              <a:ext uri="{FF2B5EF4-FFF2-40B4-BE49-F238E27FC236}">
                <a16:creationId xmlns:a16="http://schemas.microsoft.com/office/drawing/2014/main" id="{19526FA9-5926-994C-C050-CD8FB4C92405}"/>
              </a:ext>
            </a:extLst>
          </p:cNvPr>
          <p:cNvSpPr/>
          <p:nvPr/>
        </p:nvSpPr>
        <p:spPr>
          <a:xfrm rot="5400000">
            <a:off x="9272942" y="2040189"/>
            <a:ext cx="549774" cy="27506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8E620A67-9AF7-E2A3-4EAF-00DB86428E65}"/>
              </a:ext>
            </a:extLst>
          </p:cNvPr>
          <p:cNvSpPr txBox="1"/>
          <p:nvPr/>
        </p:nvSpPr>
        <p:spPr>
          <a:xfrm>
            <a:off x="8805391" y="1554308"/>
            <a:ext cx="1458692" cy="369332"/>
          </a:xfrm>
          <a:prstGeom prst="rect">
            <a:avLst/>
          </a:prstGeom>
          <a:noFill/>
        </p:spPr>
        <p:txBody>
          <a:bodyPr wrap="square" rtlCol="0">
            <a:spAutoFit/>
          </a:bodyPr>
          <a:lstStyle/>
          <a:p>
            <a:r>
              <a:rPr lang="de-DE" dirty="0" err="1">
                <a:solidFill>
                  <a:schemeClr val="accent5"/>
                </a:solidFill>
              </a:rPr>
              <a:t>Epoch</a:t>
            </a:r>
            <a:r>
              <a:rPr lang="de-DE" dirty="0">
                <a:solidFill>
                  <a:schemeClr val="accent5"/>
                </a:solidFill>
              </a:rPr>
              <a:t> Error</a:t>
            </a:r>
          </a:p>
        </p:txBody>
      </p:sp>
      <p:sp>
        <p:nvSpPr>
          <p:cNvPr id="11" name="Textfeld 10">
            <a:extLst>
              <a:ext uri="{FF2B5EF4-FFF2-40B4-BE49-F238E27FC236}">
                <a16:creationId xmlns:a16="http://schemas.microsoft.com/office/drawing/2014/main" id="{61B31EFB-4614-2675-CF35-298DA33462F4}"/>
              </a:ext>
            </a:extLst>
          </p:cNvPr>
          <p:cNvSpPr txBox="1"/>
          <p:nvPr/>
        </p:nvSpPr>
        <p:spPr>
          <a:xfrm>
            <a:off x="4313607" y="6445128"/>
            <a:ext cx="2128136" cy="369332"/>
          </a:xfrm>
          <a:prstGeom prst="rect">
            <a:avLst/>
          </a:prstGeom>
          <a:noFill/>
        </p:spPr>
        <p:txBody>
          <a:bodyPr wrap="square" rtlCol="0">
            <a:spAutoFit/>
          </a:bodyPr>
          <a:lstStyle/>
          <a:p>
            <a:r>
              <a:rPr lang="de-DE" dirty="0" err="1"/>
              <a:t>Fraction</a:t>
            </a:r>
            <a:r>
              <a:rPr lang="de-DE" dirty="0"/>
              <a:t> </a:t>
            </a:r>
            <a:r>
              <a:rPr lang="de-DE" dirty="0" err="1"/>
              <a:t>of</a:t>
            </a:r>
            <a:r>
              <a:rPr lang="de-DE" dirty="0"/>
              <a:t> screen</a:t>
            </a:r>
          </a:p>
        </p:txBody>
      </p:sp>
    </p:spTree>
    <p:extLst>
      <p:ext uri="{BB962C8B-B14F-4D97-AF65-F5344CB8AC3E}">
        <p14:creationId xmlns:p14="http://schemas.microsoft.com/office/powerpoint/2010/main" val="46802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Epoch</a:t>
            </a:r>
            <a:r>
              <a:rPr lang="de-DE" sz="2000" dirty="0"/>
              <a:t> Error and </a:t>
            </a:r>
            <a:r>
              <a:rPr lang="de-DE" sz="2000" dirty="0" err="1"/>
              <a:t>Pursuit</a:t>
            </a:r>
            <a:r>
              <a:rPr lang="de-DE" sz="2000" dirty="0"/>
              <a:t> </a:t>
            </a:r>
            <a:r>
              <a:rPr lang="de-DE" sz="2000" dirty="0" err="1"/>
              <a:t>Latency</a:t>
            </a:r>
            <a:r>
              <a:rPr lang="de-DE" sz="2000" dirty="0"/>
              <a:t> </a:t>
            </a:r>
            <a:r>
              <a:rPr lang="de-DE" sz="2000" dirty="0" err="1"/>
              <a:t>are</a:t>
            </a:r>
            <a:r>
              <a:rPr lang="de-DE" sz="2000" dirty="0"/>
              <a:t> not </a:t>
            </a:r>
            <a:r>
              <a:rPr lang="de-DE" sz="2000" dirty="0" err="1"/>
              <a:t>even</a:t>
            </a:r>
            <a:r>
              <a:rPr lang="de-DE" sz="2000" dirty="0"/>
              <a:t> </a:t>
            </a:r>
            <a:r>
              <a:rPr lang="de-DE" sz="2000" dirty="0" err="1"/>
              <a:t>correlated</a:t>
            </a:r>
            <a:endParaRPr lang="de-DE" sz="2000" dirty="0"/>
          </a:p>
        </p:txBody>
      </p:sp>
      <p:pic>
        <p:nvPicPr>
          <p:cNvPr id="12" name="Grafik 11">
            <a:extLst>
              <a:ext uri="{FF2B5EF4-FFF2-40B4-BE49-F238E27FC236}">
                <a16:creationId xmlns:a16="http://schemas.microsoft.com/office/drawing/2014/main" id="{0D31C2C1-3FF8-D50E-7305-98749EA96A7B}"/>
              </a:ext>
            </a:extLst>
          </p:cNvPr>
          <p:cNvPicPr>
            <a:picLocks noChangeAspect="1"/>
          </p:cNvPicPr>
          <p:nvPr/>
        </p:nvPicPr>
        <p:blipFill>
          <a:blip r:embed="rId2"/>
          <a:stretch>
            <a:fillRect/>
          </a:stretch>
        </p:blipFill>
        <p:spPr>
          <a:xfrm>
            <a:off x="742782" y="819078"/>
            <a:ext cx="10611018" cy="5911101"/>
          </a:xfrm>
          <a:prstGeom prst="rect">
            <a:avLst/>
          </a:prstGeom>
        </p:spPr>
      </p:pic>
    </p:spTree>
    <p:extLst>
      <p:ext uri="{BB962C8B-B14F-4D97-AF65-F5344CB8AC3E}">
        <p14:creationId xmlns:p14="http://schemas.microsoft.com/office/powerpoint/2010/main" val="25035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Artefakt am Anfang jedes Trials: Der Fehler sollte bei 0 beginnen, beginnt aber tatsächlich bei 17-45 Pixeln was zeigt, dass der Joystick von Anfang an nicht auf dem Target lag. Der lineare Abstieg und Anstieg des Fehlers in der folgenden halben </a:t>
            </a:r>
            <a:r>
              <a:rPr lang="de-DE" sz="2000" dirty="0" err="1"/>
              <a:t>sekunde</a:t>
            </a:r>
            <a:r>
              <a:rPr lang="de-DE" sz="2000" dirty="0"/>
              <a:t> (x sind Frames) kommt daher, dass sich die Trajektorie bewegt, aber der Proband den </a:t>
            </a:r>
            <a:r>
              <a:rPr lang="de-DE" sz="2000" dirty="0" err="1"/>
              <a:t>Joystikc</a:t>
            </a:r>
            <a:r>
              <a:rPr lang="de-DE" sz="2000" dirty="0"/>
              <a:t> noch nicht, weil er vom </a:t>
            </a:r>
            <a:r>
              <a:rPr lang="de-DE" sz="2000" dirty="0" err="1"/>
              <a:t>Trialbeginn</a:t>
            </a:r>
            <a:r>
              <a:rPr lang="de-DE" sz="2000" dirty="0"/>
              <a:t> überrascht ist.</a:t>
            </a:r>
          </a:p>
        </p:txBody>
      </p:sp>
      <p:sp>
        <p:nvSpPr>
          <p:cNvPr id="8" name="Titel 1">
            <a:extLst>
              <a:ext uri="{FF2B5EF4-FFF2-40B4-BE49-F238E27FC236}">
                <a16:creationId xmlns:a16="http://schemas.microsoft.com/office/drawing/2014/main" id="{3A902235-E47F-1A68-2D1D-E3403E5527A7}"/>
              </a:ext>
            </a:extLst>
          </p:cNvPr>
          <p:cNvSpPr txBox="1">
            <a:spLocks/>
          </p:cNvSpPr>
          <p:nvPr/>
        </p:nvSpPr>
        <p:spPr>
          <a:xfrm>
            <a:off x="896930" y="6234112"/>
            <a:ext cx="10515600" cy="623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500" dirty="0"/>
              <a:t>Jedes Quadrat ist 1 Frame (x-Achse) für ein Fehlerintervall (y-Achse). Die Farben zeigen an, wie viele Trials aller </a:t>
            </a:r>
            <a:r>
              <a:rPr lang="de-DE" sz="1500" dirty="0" err="1"/>
              <a:t>Subjects</a:t>
            </a:r>
            <a:r>
              <a:rPr lang="de-DE" sz="1500" dirty="0"/>
              <a:t> zusammen genommen zu diesem Frame der Trials einen Fehler hatten, der in das auf der y-Achse abgetragene Intervall fällt</a:t>
            </a:r>
          </a:p>
        </p:txBody>
      </p:sp>
      <p:pic>
        <p:nvPicPr>
          <p:cNvPr id="5" name="Grafik 4">
            <a:extLst>
              <a:ext uri="{FF2B5EF4-FFF2-40B4-BE49-F238E27FC236}">
                <a16:creationId xmlns:a16="http://schemas.microsoft.com/office/drawing/2014/main" id="{A23FC177-D713-EA33-8E30-6CBF9EDF5CB4}"/>
              </a:ext>
            </a:extLst>
          </p:cNvPr>
          <p:cNvPicPr>
            <a:picLocks noChangeAspect="1"/>
          </p:cNvPicPr>
          <p:nvPr/>
        </p:nvPicPr>
        <p:blipFill>
          <a:blip r:embed="rId2"/>
          <a:stretch>
            <a:fillRect/>
          </a:stretch>
        </p:blipFill>
        <p:spPr>
          <a:xfrm>
            <a:off x="1130710" y="1326844"/>
            <a:ext cx="9293678" cy="4949527"/>
          </a:xfrm>
          <a:prstGeom prst="rect">
            <a:avLst/>
          </a:prstGeom>
        </p:spPr>
      </p:pic>
    </p:spTree>
    <p:extLst>
      <p:ext uri="{BB962C8B-B14F-4D97-AF65-F5344CB8AC3E}">
        <p14:creationId xmlns:p14="http://schemas.microsoft.com/office/powerpoint/2010/main" val="325133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Illustrative Beispiele</a:t>
            </a:r>
          </a:p>
        </p:txBody>
      </p:sp>
      <p:pic>
        <p:nvPicPr>
          <p:cNvPr id="5" name="Grafik 4">
            <a:extLst>
              <a:ext uri="{FF2B5EF4-FFF2-40B4-BE49-F238E27FC236}">
                <a16:creationId xmlns:a16="http://schemas.microsoft.com/office/drawing/2014/main" id="{58348602-741B-F10F-A1DA-9109428659E2}"/>
              </a:ext>
            </a:extLst>
          </p:cNvPr>
          <p:cNvPicPr>
            <a:picLocks noChangeAspect="1"/>
          </p:cNvPicPr>
          <p:nvPr/>
        </p:nvPicPr>
        <p:blipFill>
          <a:blip r:embed="rId2"/>
          <a:stretch>
            <a:fillRect/>
          </a:stretch>
        </p:blipFill>
        <p:spPr>
          <a:xfrm>
            <a:off x="4177872" y="1207714"/>
            <a:ext cx="6896150" cy="2952772"/>
          </a:xfrm>
          <a:prstGeom prst="rect">
            <a:avLst/>
          </a:prstGeom>
        </p:spPr>
      </p:pic>
      <p:sp>
        <p:nvSpPr>
          <p:cNvPr id="6" name="Textfeld 5">
            <a:extLst>
              <a:ext uri="{FF2B5EF4-FFF2-40B4-BE49-F238E27FC236}">
                <a16:creationId xmlns:a16="http://schemas.microsoft.com/office/drawing/2014/main" id="{BD90D889-60FD-1B3D-CBB2-95221EDB6263}"/>
              </a:ext>
            </a:extLst>
          </p:cNvPr>
          <p:cNvSpPr txBox="1"/>
          <p:nvPr/>
        </p:nvSpPr>
        <p:spPr>
          <a:xfrm>
            <a:off x="495114" y="1190950"/>
            <a:ext cx="3519325" cy="5632311"/>
          </a:xfrm>
          <a:prstGeom prst="rect">
            <a:avLst/>
          </a:prstGeom>
          <a:noFill/>
        </p:spPr>
        <p:txBody>
          <a:bodyPr wrap="square" rtlCol="0">
            <a:spAutoFit/>
          </a:bodyPr>
          <a:lstStyle/>
          <a:p>
            <a:r>
              <a:rPr lang="de-DE" dirty="0"/>
              <a:t>Trajektorie beginnt bereits mit Fehler.</a:t>
            </a:r>
          </a:p>
          <a:p>
            <a:endParaRPr lang="de-DE" dirty="0"/>
          </a:p>
          <a:p>
            <a:r>
              <a:rPr lang="de-DE" dirty="0"/>
              <a:t>Fall 1: Proband reagiert nicht, die Trajektorie geht weg vom still stehenden Joystick = Anstieg des Fehlers</a:t>
            </a:r>
          </a:p>
          <a:p>
            <a:endParaRPr lang="de-DE" dirty="0"/>
          </a:p>
          <a:p>
            <a:endParaRPr lang="de-DE" dirty="0"/>
          </a:p>
          <a:p>
            <a:endParaRPr lang="de-DE" dirty="0"/>
          </a:p>
          <a:p>
            <a:endParaRPr lang="de-DE" dirty="0"/>
          </a:p>
          <a:p>
            <a:r>
              <a:rPr lang="de-DE" dirty="0"/>
              <a:t>Fall 2: Proband reagiert nicht, die Trajektorie geht zu dem still stehenden Joystick und kreuzt ihn = Abfallen des Fehlers bis auf 0, dann wieder Anstieg</a:t>
            </a:r>
          </a:p>
          <a:p>
            <a:endParaRPr lang="de-DE" dirty="0"/>
          </a:p>
          <a:p>
            <a:endParaRPr lang="de-DE" dirty="0"/>
          </a:p>
          <a:p>
            <a:r>
              <a:rPr lang="de-DE" dirty="0"/>
              <a:t>Darum: Erste halbe Sekunde jedes Trials getrennt analysiert. </a:t>
            </a:r>
          </a:p>
        </p:txBody>
      </p:sp>
      <p:pic>
        <p:nvPicPr>
          <p:cNvPr id="8" name="Grafik 7">
            <a:extLst>
              <a:ext uri="{FF2B5EF4-FFF2-40B4-BE49-F238E27FC236}">
                <a16:creationId xmlns:a16="http://schemas.microsoft.com/office/drawing/2014/main" id="{2E4727DE-DF39-F32A-A4EE-26593EF4375E}"/>
              </a:ext>
            </a:extLst>
          </p:cNvPr>
          <p:cNvPicPr>
            <a:picLocks noChangeAspect="1"/>
          </p:cNvPicPr>
          <p:nvPr/>
        </p:nvPicPr>
        <p:blipFill>
          <a:blip r:embed="rId3"/>
          <a:stretch>
            <a:fillRect/>
          </a:stretch>
        </p:blipFill>
        <p:spPr>
          <a:xfrm>
            <a:off x="4177872" y="4249696"/>
            <a:ext cx="6871930" cy="2463338"/>
          </a:xfrm>
          <a:prstGeom prst="rect">
            <a:avLst/>
          </a:prstGeom>
        </p:spPr>
      </p:pic>
    </p:spTree>
    <p:extLst>
      <p:ext uri="{BB962C8B-B14F-4D97-AF65-F5344CB8AC3E}">
        <p14:creationId xmlns:p14="http://schemas.microsoft.com/office/powerpoint/2010/main" val="299396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33631" y="-303000"/>
            <a:ext cx="11855450" cy="1325563"/>
          </a:xfrm>
        </p:spPr>
        <p:txBody>
          <a:bodyPr>
            <a:normAutofit/>
          </a:bodyPr>
          <a:lstStyle/>
          <a:p>
            <a:r>
              <a:rPr lang="de-DE" sz="2600" dirty="0"/>
              <a:t>CBPT after CSD and </a:t>
            </a:r>
            <a:r>
              <a:rPr lang="de-DE" sz="2600" dirty="0" err="1"/>
              <a:t>normalization</a:t>
            </a:r>
            <a:r>
              <a:rPr lang="de-DE" sz="2600" dirty="0"/>
              <a:t> &amp; </a:t>
            </a:r>
            <a:r>
              <a:rPr lang="de-DE" sz="2600" dirty="0" err="1"/>
              <a:t>weighting</a:t>
            </a:r>
            <a:r>
              <a:rPr lang="de-DE" sz="2600" dirty="0"/>
              <a:t>, </a:t>
            </a:r>
            <a:r>
              <a:rPr lang="de-DE" sz="2600" dirty="0" err="1"/>
              <a:t>no</a:t>
            </a:r>
            <a:r>
              <a:rPr lang="de-DE" sz="2600" dirty="0"/>
              <a:t> </a:t>
            </a:r>
            <a:r>
              <a:rPr lang="de-DE" sz="2600" dirty="0" err="1"/>
              <a:t>first</a:t>
            </a:r>
            <a:r>
              <a:rPr lang="de-DE" sz="2600" dirty="0"/>
              <a:t> half </a:t>
            </a:r>
            <a:r>
              <a:rPr lang="de-DE" sz="2600" dirty="0" err="1"/>
              <a:t>second</a:t>
            </a:r>
            <a:r>
              <a:rPr lang="de-DE" sz="2600" dirty="0"/>
              <a:t> </a:t>
            </a:r>
            <a:r>
              <a:rPr lang="de-DE" sz="2600" dirty="0" err="1"/>
              <a:t>of</a:t>
            </a:r>
            <a:r>
              <a:rPr lang="de-DE" sz="2600" dirty="0"/>
              <a:t> </a:t>
            </a:r>
            <a:r>
              <a:rPr lang="de-DE" sz="2600" dirty="0" err="1"/>
              <a:t>trials</a:t>
            </a:r>
            <a:r>
              <a:rPr lang="de-DE" sz="2600" dirty="0"/>
              <a:t> (all </a:t>
            </a:r>
            <a:r>
              <a:rPr lang="de-DE" sz="2600" dirty="0" err="1"/>
              <a:t>conditions</a:t>
            </a:r>
            <a:r>
              <a:rPr lang="de-DE" sz="2600" dirty="0"/>
              <a:t>)</a:t>
            </a:r>
          </a:p>
        </p:txBody>
      </p:sp>
      <p:sp>
        <p:nvSpPr>
          <p:cNvPr id="6" name="Rechteck 5">
            <a:extLst>
              <a:ext uri="{FF2B5EF4-FFF2-40B4-BE49-F238E27FC236}">
                <a16:creationId xmlns:a16="http://schemas.microsoft.com/office/drawing/2014/main" id="{5C23370A-8EC4-5929-CE0B-B153366355C7}"/>
              </a:ext>
            </a:extLst>
          </p:cNvPr>
          <p:cNvSpPr/>
          <p:nvPr/>
        </p:nvSpPr>
        <p:spPr>
          <a:xfrm>
            <a:off x="330075" y="731521"/>
            <a:ext cx="10683667"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3547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300251" y="1536845"/>
            <a:ext cx="11227559" cy="48806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683533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757</Words>
  <Application>Microsoft Office PowerPoint</Application>
  <PresentationFormat>Breitbild</PresentationFormat>
  <Paragraphs>57</Paragraphs>
  <Slides>19</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Arial</vt:lpstr>
      <vt:lpstr>Calibri</vt:lpstr>
      <vt:lpstr>Calibri Light</vt:lpstr>
      <vt:lpstr>Office</vt:lpstr>
      <vt:lpstr>Results Summary</vt:lpstr>
      <vt:lpstr>CBPT Settings</vt:lpstr>
      <vt:lpstr>Distribution of Pursuit Peak Latencies – raw and normalized for each subject</vt:lpstr>
      <vt:lpstr>Distribution of Epoch Error– raw and normalized for each subject</vt:lpstr>
      <vt:lpstr>Epoch Error and Pursuit Latency are not even correlated</vt:lpstr>
      <vt:lpstr>Artefakt am Anfang jedes Trials: Der Fehler sollte bei 0 beginnen, beginnt aber tatsächlich bei 17-45 Pixeln was zeigt, dass der Joystick von Anfang an nicht auf dem Target lag. Der lineare Abstieg und Anstieg des Fehlers in der folgenden halben sekunde (x sind Frames) kommt daher, dass sich die Trajektorie bewegt, aber der Proband den Joystikc noch nicht, weil er vom Trialbeginn überrascht ist.</vt:lpstr>
      <vt:lpstr>Illustrative Beispiele</vt:lpstr>
      <vt:lpstr>CBPT after CSD and normalization &amp; weighting, no first half second of trials (all conditions)</vt:lpstr>
      <vt:lpstr>Single Electrodes ERP and Topo after CSD, normalized,</vt:lpstr>
      <vt:lpstr>ERPimage, CSD, z-norm, weighted, sort pursuit_lat, all epochs around peaks, smoothing = epoch_num/15, decimate = smooth/2  now with first 125 samples removed. All Peaks, ERP alpha level = 0.001</vt:lpstr>
      <vt:lpstr>ERPimage, CSD, z-norm, weighted, sort pursuit_lat, all epochs around peaks, smoothing = epoch_num/15, decimate = smooth/2  now with first 125 samples removed. All Peaks, ERP alpha level = 0.001</vt:lpstr>
      <vt:lpstr>Topoplot after CSD and normalization &amp; weighting (visible - occluded)</vt:lpstr>
      <vt:lpstr>Single Electrodes ERP and Topo after CSD, normalized,</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Topoplot after CSD and normalization &amp; weighting (constant – random1)</vt:lpstr>
      <vt:lpstr>All central electrodes averaged together for constant random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ERPimages</dc:title>
  <dc:creator>Wilken, Saskia</dc:creator>
  <cp:lastModifiedBy>Wilken, Saskia</cp:lastModifiedBy>
  <cp:revision>22</cp:revision>
  <dcterms:created xsi:type="dcterms:W3CDTF">2022-09-23T09:57:12Z</dcterms:created>
  <dcterms:modified xsi:type="dcterms:W3CDTF">2022-10-14T09:09:34Z</dcterms:modified>
</cp:coreProperties>
</file>